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12192000" cy="6858000"/>
  <p:notesSz cx="6858000" cy="9144000"/>
  <p:embeddedFontLst>
    <p:embeddedFont>
      <p:font typeface="Calibri" panose="020F0502020204030204" pitchFamily="34" charset="0"/>
      <p:regular r:id="rId87"/>
      <p:bold r:id="rId88"/>
      <p:italic r:id="rId89"/>
      <p:boldItalic r:id="rId90"/>
    </p:embeddedFont>
    <p:embeddedFont>
      <p:font typeface="Palatino Linotype" panose="02040502050505030304" pitchFamily="18"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5" roundtripDataSignature="AMtx7miAXD95WdPg7w1XN6ZV2md8Mys5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4.fntdata"/><Relationship Id="rId95" Type="http://customschemas.google.com/relationships/presentationmetadata" Target="meta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4" name="Google Shape;634;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6" name="Google Shape;67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1" name="Google Shape;76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9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8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9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9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9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9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4"/>
          <p:cNvSpPr>
            <a:spLocks noGrp="1"/>
          </p:cNvSpPr>
          <p:nvPr>
            <p:ph type="pic" idx="2"/>
          </p:nvPr>
        </p:nvSpPr>
        <p:spPr>
          <a:xfrm>
            <a:off x="5183188" y="987425"/>
            <a:ext cx="6172200" cy="4873625"/>
          </a:xfrm>
          <a:prstGeom prst="rect">
            <a:avLst/>
          </a:prstGeom>
          <a:noFill/>
          <a:ln>
            <a:noFill/>
          </a:ln>
        </p:spPr>
      </p:sp>
      <p:sp>
        <p:nvSpPr>
          <p:cNvPr id="68" name="Google Shape;68;p9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6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Statistical Machine Learning</a:t>
            </a:r>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Unit – I</a:t>
            </a:r>
            <a:endParaRPr/>
          </a:p>
          <a:p>
            <a:pPr marL="0" lvl="0" indent="0" algn="ctr" rtl="0">
              <a:lnSpc>
                <a:spcPct val="90000"/>
              </a:lnSpc>
              <a:spcBef>
                <a:spcPts val="1000"/>
              </a:spcBef>
              <a:spcAft>
                <a:spcPts val="0"/>
              </a:spcAft>
              <a:buClr>
                <a:schemeClr val="dk1"/>
              </a:buClr>
              <a:buSzPts val="2400"/>
              <a:buNone/>
            </a:pPr>
            <a:endParaRPr/>
          </a:p>
        </p:txBody>
      </p:sp>
      <p:pic>
        <p:nvPicPr>
          <p:cNvPr id="90" name="Google Shape;90;p1"/>
          <p:cNvPicPr preferRelativeResize="0"/>
          <p:nvPr/>
        </p:nvPicPr>
        <p:blipFill rotWithShape="1">
          <a:blip r:embed="rId3">
            <a:alphaModFix/>
          </a:blip>
          <a:srcRect/>
          <a:stretch/>
        </p:blipFill>
        <p:spPr>
          <a:xfrm>
            <a:off x="0" y="-73608"/>
            <a:ext cx="12197918" cy="1195971"/>
          </a:xfrm>
          <a:prstGeom prst="rect">
            <a:avLst/>
          </a:prstGeom>
          <a:noFill/>
          <a:ln>
            <a:noFill/>
          </a:ln>
        </p:spPr>
      </p:pic>
      <p:sp>
        <p:nvSpPr>
          <p:cNvPr id="91" name="Google Shape;91;p1"/>
          <p:cNvSpPr txBox="1">
            <a:spLocks noGrp="1"/>
          </p:cNvSpPr>
          <p:nvPr>
            <p:ph type="ftr" idx="11"/>
          </p:nvPr>
        </p:nvSpPr>
        <p:spPr>
          <a:xfrm>
            <a:off x="4731796" y="6303084"/>
            <a:ext cx="357968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0000FF"/>
                </a:solidFill>
              </a:rPr>
              <a:t>Dr.S.Veena, Associate Professor, SRMIST</a:t>
            </a:r>
            <a:endParaRPr b="1">
              <a:solidFill>
                <a:srgbClr val="0000FF"/>
              </a:solidFill>
            </a:endParaRPr>
          </a:p>
        </p:txBody>
      </p:sp>
      <p:sp>
        <p:nvSpPr>
          <p:cNvPr id="92" name="Google Shape;9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Major differences between statistical modeling and machine learning </a:t>
            </a:r>
            <a:endParaRPr/>
          </a:p>
        </p:txBody>
      </p:sp>
      <p:pic>
        <p:nvPicPr>
          <p:cNvPr id="164" name="Google Shape;164;p10"/>
          <p:cNvPicPr preferRelativeResize="0">
            <a:picLocks noGrp="1"/>
          </p:cNvPicPr>
          <p:nvPr>
            <p:ph type="body" idx="1"/>
          </p:nvPr>
        </p:nvPicPr>
        <p:blipFill rotWithShape="1">
          <a:blip r:embed="rId3">
            <a:alphaModFix/>
          </a:blip>
          <a:srcRect/>
          <a:stretch/>
        </p:blipFill>
        <p:spPr>
          <a:xfrm>
            <a:off x="838200" y="1825625"/>
            <a:ext cx="10250010" cy="4351338"/>
          </a:xfrm>
          <a:prstGeom prst="rect">
            <a:avLst/>
          </a:prstGeom>
          <a:noFill/>
          <a:ln>
            <a:noFill/>
          </a:ln>
        </p:spPr>
      </p:pic>
      <p:sp>
        <p:nvSpPr>
          <p:cNvPr id="165" name="Google Shape;16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66" name="Google Shape;16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Major differences between statistical modeling and machine learning </a:t>
            </a:r>
            <a:endParaRPr/>
          </a:p>
        </p:txBody>
      </p:sp>
      <p:pic>
        <p:nvPicPr>
          <p:cNvPr id="172" name="Google Shape;172;p11"/>
          <p:cNvPicPr preferRelativeResize="0">
            <a:picLocks noGrp="1"/>
          </p:cNvPicPr>
          <p:nvPr>
            <p:ph type="body" idx="1"/>
          </p:nvPr>
        </p:nvPicPr>
        <p:blipFill rotWithShape="1">
          <a:blip r:embed="rId3">
            <a:alphaModFix/>
          </a:blip>
          <a:srcRect/>
          <a:stretch/>
        </p:blipFill>
        <p:spPr>
          <a:xfrm>
            <a:off x="981075" y="1690688"/>
            <a:ext cx="10372725" cy="714375"/>
          </a:xfrm>
          <a:prstGeom prst="rect">
            <a:avLst/>
          </a:prstGeom>
          <a:noFill/>
          <a:ln>
            <a:noFill/>
          </a:ln>
        </p:spPr>
      </p:pic>
      <p:pic>
        <p:nvPicPr>
          <p:cNvPr id="173" name="Google Shape;173;p11"/>
          <p:cNvPicPr preferRelativeResize="0"/>
          <p:nvPr/>
        </p:nvPicPr>
        <p:blipFill rotWithShape="1">
          <a:blip r:embed="rId4">
            <a:alphaModFix/>
          </a:blip>
          <a:srcRect/>
          <a:stretch/>
        </p:blipFill>
        <p:spPr>
          <a:xfrm>
            <a:off x="838200" y="2215116"/>
            <a:ext cx="10763250" cy="3457575"/>
          </a:xfrm>
          <a:prstGeom prst="rect">
            <a:avLst/>
          </a:prstGeom>
          <a:noFill/>
          <a:ln>
            <a:noFill/>
          </a:ln>
        </p:spPr>
      </p:pic>
      <p:sp>
        <p:nvSpPr>
          <p:cNvPr id="174" name="Google Shape;17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75" name="Google Shape;17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Steps in machine learning model development and deployment </a:t>
            </a:r>
            <a:endParaRPr/>
          </a:p>
        </p:txBody>
      </p:sp>
      <p:pic>
        <p:nvPicPr>
          <p:cNvPr id="181" name="Google Shape;181;p12"/>
          <p:cNvPicPr preferRelativeResize="0">
            <a:picLocks noGrp="1"/>
          </p:cNvPicPr>
          <p:nvPr>
            <p:ph type="body" idx="1"/>
          </p:nvPr>
        </p:nvPicPr>
        <p:blipFill rotWithShape="1">
          <a:blip r:embed="rId3">
            <a:alphaModFix/>
          </a:blip>
          <a:srcRect/>
          <a:stretch/>
        </p:blipFill>
        <p:spPr>
          <a:xfrm>
            <a:off x="994299" y="1825625"/>
            <a:ext cx="8946983" cy="4351338"/>
          </a:xfrm>
          <a:prstGeom prst="rect">
            <a:avLst/>
          </a:prstGeom>
          <a:noFill/>
          <a:ln>
            <a:noFill/>
          </a:ln>
        </p:spPr>
      </p:pic>
      <p:sp>
        <p:nvSpPr>
          <p:cNvPr id="182" name="Google Shape;1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83" name="Google Shape;1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Steps in machine learning model development and deployment </a:t>
            </a:r>
            <a:endParaRPr/>
          </a:p>
        </p:txBody>
      </p:sp>
      <p:sp>
        <p:nvSpPr>
          <p:cNvPr id="189" name="Google Shape;189;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90" name="Google Shape;190;p13"/>
          <p:cNvPicPr preferRelativeResize="0"/>
          <p:nvPr/>
        </p:nvPicPr>
        <p:blipFill rotWithShape="1">
          <a:blip r:embed="rId3">
            <a:alphaModFix/>
          </a:blip>
          <a:srcRect/>
          <a:stretch/>
        </p:blipFill>
        <p:spPr>
          <a:xfrm>
            <a:off x="1223962" y="2276475"/>
            <a:ext cx="9744075" cy="2305050"/>
          </a:xfrm>
          <a:prstGeom prst="rect">
            <a:avLst/>
          </a:prstGeom>
          <a:noFill/>
          <a:ln>
            <a:noFill/>
          </a:ln>
        </p:spPr>
      </p:pic>
      <p:sp>
        <p:nvSpPr>
          <p:cNvPr id="191" name="Google Shape;19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92" name="Google Shape;19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Times New Roman"/>
              <a:buNone/>
            </a:pPr>
            <a:r>
              <a:rPr lang="en-US" sz="2800" b="1">
                <a:latin typeface="Times New Roman"/>
                <a:ea typeface="Times New Roman"/>
                <a:cs typeface="Times New Roman"/>
                <a:sym typeface="Times New Roman"/>
              </a:rPr>
              <a:t>Statistical fundamentals and terminology for </a:t>
            </a:r>
            <a:br>
              <a:rPr lang="en-US" sz="2800" b="1">
                <a:latin typeface="Times New Roman"/>
                <a:ea typeface="Times New Roman"/>
                <a:cs typeface="Times New Roman"/>
                <a:sym typeface="Times New Roman"/>
              </a:rPr>
            </a:br>
            <a:r>
              <a:rPr lang="en-US" sz="2800" b="1">
                <a:latin typeface="Times New Roman"/>
                <a:ea typeface="Times New Roman"/>
                <a:cs typeface="Times New Roman"/>
                <a:sym typeface="Times New Roman"/>
              </a:rPr>
              <a:t>model building and validation</a:t>
            </a:r>
            <a:endParaRPr sz="6000"/>
          </a:p>
        </p:txBody>
      </p:sp>
      <p:pic>
        <p:nvPicPr>
          <p:cNvPr id="198" name="Google Shape;198;p14"/>
          <p:cNvPicPr preferRelativeResize="0">
            <a:picLocks noGrp="1"/>
          </p:cNvPicPr>
          <p:nvPr>
            <p:ph type="body" idx="1"/>
          </p:nvPr>
        </p:nvPicPr>
        <p:blipFill rotWithShape="1">
          <a:blip r:embed="rId3">
            <a:alphaModFix/>
          </a:blip>
          <a:srcRect/>
          <a:stretch/>
        </p:blipFill>
        <p:spPr>
          <a:xfrm>
            <a:off x="985514" y="1690688"/>
            <a:ext cx="9315450" cy="1325563"/>
          </a:xfrm>
          <a:prstGeom prst="rect">
            <a:avLst/>
          </a:prstGeom>
          <a:noFill/>
          <a:ln>
            <a:noFill/>
          </a:ln>
        </p:spPr>
      </p:pic>
      <p:pic>
        <p:nvPicPr>
          <p:cNvPr id="199" name="Google Shape;199;p14"/>
          <p:cNvPicPr preferRelativeResize="0"/>
          <p:nvPr/>
        </p:nvPicPr>
        <p:blipFill rotWithShape="1">
          <a:blip r:embed="rId4">
            <a:alphaModFix/>
          </a:blip>
          <a:srcRect/>
          <a:stretch/>
        </p:blipFill>
        <p:spPr>
          <a:xfrm>
            <a:off x="1154964" y="3284738"/>
            <a:ext cx="8727976" cy="1072633"/>
          </a:xfrm>
          <a:prstGeom prst="rect">
            <a:avLst/>
          </a:prstGeom>
          <a:noFill/>
          <a:ln>
            <a:noFill/>
          </a:ln>
        </p:spPr>
      </p:pic>
      <p:sp>
        <p:nvSpPr>
          <p:cNvPr id="200" name="Google Shape;20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01" name="Google Shape;20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207" name="Google Shape;20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08" name="Google Shape;208;p15"/>
          <p:cNvPicPr preferRelativeResize="0"/>
          <p:nvPr/>
        </p:nvPicPr>
        <p:blipFill rotWithShape="1">
          <a:blip r:embed="rId3">
            <a:alphaModFix/>
          </a:blip>
          <a:srcRect/>
          <a:stretch/>
        </p:blipFill>
        <p:spPr>
          <a:xfrm>
            <a:off x="568171" y="1671434"/>
            <a:ext cx="10058399" cy="4351338"/>
          </a:xfrm>
          <a:prstGeom prst="rect">
            <a:avLst/>
          </a:prstGeom>
          <a:noFill/>
          <a:ln>
            <a:noFill/>
          </a:ln>
        </p:spPr>
      </p:pic>
      <p:sp>
        <p:nvSpPr>
          <p:cNvPr id="209" name="Google Shape;20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10" name="Google Shape;21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pic>
        <p:nvPicPr>
          <p:cNvPr id="216" name="Google Shape;216;p16"/>
          <p:cNvPicPr preferRelativeResize="0">
            <a:picLocks noGrp="1"/>
          </p:cNvPicPr>
          <p:nvPr>
            <p:ph type="body" idx="1"/>
          </p:nvPr>
        </p:nvPicPr>
        <p:blipFill rotWithShape="1">
          <a:blip r:embed="rId3">
            <a:alphaModFix/>
          </a:blip>
          <a:srcRect/>
          <a:stretch/>
        </p:blipFill>
        <p:spPr>
          <a:xfrm>
            <a:off x="3178765" y="1825625"/>
            <a:ext cx="5834470" cy="4351338"/>
          </a:xfrm>
          <a:prstGeom prst="rect">
            <a:avLst/>
          </a:prstGeom>
          <a:noFill/>
          <a:ln>
            <a:noFill/>
          </a:ln>
        </p:spPr>
      </p:pic>
      <p:sp>
        <p:nvSpPr>
          <p:cNvPr id="217" name="Google Shape;21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18" name="Google Shape;21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pic>
        <p:nvPicPr>
          <p:cNvPr id="224" name="Google Shape;224;p17"/>
          <p:cNvPicPr preferRelativeResize="0">
            <a:picLocks noGrp="1"/>
          </p:cNvPicPr>
          <p:nvPr>
            <p:ph type="body" idx="1"/>
          </p:nvPr>
        </p:nvPicPr>
        <p:blipFill rotWithShape="1">
          <a:blip r:embed="rId3">
            <a:alphaModFix/>
          </a:blip>
          <a:srcRect/>
          <a:stretch/>
        </p:blipFill>
        <p:spPr>
          <a:xfrm>
            <a:off x="976544" y="1825625"/>
            <a:ext cx="8408791" cy="4351338"/>
          </a:xfrm>
          <a:prstGeom prst="rect">
            <a:avLst/>
          </a:prstGeom>
          <a:noFill/>
          <a:ln>
            <a:noFill/>
          </a:ln>
        </p:spPr>
      </p:pic>
      <p:sp>
        <p:nvSpPr>
          <p:cNvPr id="225" name="Google Shape;2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26" name="Google Shape;2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pic>
        <p:nvPicPr>
          <p:cNvPr id="232" name="Google Shape;232;p18"/>
          <p:cNvPicPr preferRelativeResize="0">
            <a:picLocks noGrp="1"/>
          </p:cNvPicPr>
          <p:nvPr>
            <p:ph type="body" idx="1"/>
          </p:nvPr>
        </p:nvPicPr>
        <p:blipFill rotWithShape="1">
          <a:blip r:embed="rId3">
            <a:alphaModFix/>
          </a:blip>
          <a:srcRect/>
          <a:stretch/>
        </p:blipFill>
        <p:spPr>
          <a:xfrm>
            <a:off x="1819923" y="1858169"/>
            <a:ext cx="8205140" cy="4286250"/>
          </a:xfrm>
          <a:prstGeom prst="rect">
            <a:avLst/>
          </a:prstGeom>
          <a:noFill/>
          <a:ln>
            <a:noFill/>
          </a:ln>
        </p:spPr>
      </p:pic>
      <p:sp>
        <p:nvSpPr>
          <p:cNvPr id="233" name="Google Shape;23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34" name="Google Shape;23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pic>
        <p:nvPicPr>
          <p:cNvPr id="240" name="Google Shape;240;p19"/>
          <p:cNvPicPr preferRelativeResize="0">
            <a:picLocks noGrp="1"/>
          </p:cNvPicPr>
          <p:nvPr>
            <p:ph type="body" idx="1"/>
          </p:nvPr>
        </p:nvPicPr>
        <p:blipFill rotWithShape="1">
          <a:blip r:embed="rId3">
            <a:alphaModFix/>
          </a:blip>
          <a:srcRect/>
          <a:stretch/>
        </p:blipFill>
        <p:spPr>
          <a:xfrm>
            <a:off x="949911" y="1825625"/>
            <a:ext cx="7538899" cy="4351338"/>
          </a:xfrm>
          <a:prstGeom prst="rect">
            <a:avLst/>
          </a:prstGeom>
          <a:noFill/>
          <a:ln>
            <a:noFill/>
          </a:ln>
        </p:spPr>
      </p:pic>
      <p:sp>
        <p:nvSpPr>
          <p:cNvPr id="241" name="Google Shape;24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42" name="Google Shape;24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Introduction</a:t>
            </a:r>
            <a:endParaRPr b="1"/>
          </a:p>
        </p:txBody>
      </p:sp>
      <p:sp>
        <p:nvSpPr>
          <p:cNvPr id="98" name="Google Shape;98;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212529"/>
              </a:buClr>
              <a:buSzPts val="2800"/>
              <a:buChar char="•"/>
            </a:pPr>
            <a:r>
              <a:rPr lang="en-US" b="0" i="0">
                <a:solidFill>
                  <a:srgbClr val="212529"/>
                </a:solidFill>
                <a:latin typeface="Avenir"/>
                <a:ea typeface="Avenir"/>
                <a:cs typeface="Avenir"/>
                <a:sym typeface="Avenir"/>
              </a:rPr>
              <a:t>Statistical modeling is the use of mathematical models and statistical assumptions to generate sample data and make predictions about the real world. A statistical model is a collection of probability distributions on a set of all possible outcomes of an experiment.</a:t>
            </a:r>
            <a:endParaRPr/>
          </a:p>
          <a:p>
            <a:pPr marL="228600" lvl="0" indent="-228600" algn="just" rtl="0">
              <a:lnSpc>
                <a:spcPct val="90000"/>
              </a:lnSpc>
              <a:spcBef>
                <a:spcPts val="1000"/>
              </a:spcBef>
              <a:spcAft>
                <a:spcPts val="0"/>
              </a:spcAft>
              <a:buClr>
                <a:schemeClr val="dk1"/>
              </a:buClr>
              <a:buSzPts val="2800"/>
              <a:buChar char="•"/>
            </a:pPr>
            <a:r>
              <a:rPr lang="en-US"/>
              <a:t>Machine learning is a branch of study in which a model can learn automatically from the experiences based on data without exclusively being modeled like in statistical models. </a:t>
            </a:r>
            <a:endParaRPr/>
          </a:p>
          <a:p>
            <a:pPr marL="228600" lvl="0" indent="-50800" algn="just" rtl="0">
              <a:lnSpc>
                <a:spcPct val="90000"/>
              </a:lnSpc>
              <a:spcBef>
                <a:spcPts val="1000"/>
              </a:spcBef>
              <a:spcAft>
                <a:spcPts val="0"/>
              </a:spcAft>
              <a:buClr>
                <a:schemeClr val="dk1"/>
              </a:buClr>
              <a:buSzPts val="2800"/>
              <a:buNone/>
            </a:pPr>
            <a:endParaRPr/>
          </a:p>
        </p:txBody>
      </p:sp>
      <p:sp>
        <p:nvSpPr>
          <p:cNvPr id="99" name="Google Shape;9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00" name="Google Shape;10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248" name="Google Shape;248;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49" name="Google Shape;249;p20"/>
          <p:cNvPicPr preferRelativeResize="0"/>
          <p:nvPr/>
        </p:nvPicPr>
        <p:blipFill rotWithShape="1">
          <a:blip r:embed="rId3">
            <a:alphaModFix/>
          </a:blip>
          <a:srcRect/>
          <a:stretch/>
        </p:blipFill>
        <p:spPr>
          <a:xfrm>
            <a:off x="1012054" y="1690688"/>
            <a:ext cx="7936637" cy="4783454"/>
          </a:xfrm>
          <a:prstGeom prst="rect">
            <a:avLst/>
          </a:prstGeom>
          <a:noFill/>
          <a:ln>
            <a:noFill/>
          </a:ln>
        </p:spPr>
      </p:pic>
      <p:sp>
        <p:nvSpPr>
          <p:cNvPr id="250" name="Google Shape;25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51" name="Google Shape;2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257" name="Google Shape;257;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58" name="Google Shape;258;p21"/>
          <p:cNvPicPr preferRelativeResize="0"/>
          <p:nvPr/>
        </p:nvPicPr>
        <p:blipFill rotWithShape="1">
          <a:blip r:embed="rId3">
            <a:alphaModFix/>
          </a:blip>
          <a:srcRect/>
          <a:stretch/>
        </p:blipFill>
        <p:spPr>
          <a:xfrm>
            <a:off x="1322773" y="1603057"/>
            <a:ext cx="7638982" cy="4573906"/>
          </a:xfrm>
          <a:prstGeom prst="rect">
            <a:avLst/>
          </a:prstGeom>
          <a:noFill/>
          <a:ln>
            <a:noFill/>
          </a:ln>
        </p:spPr>
      </p:pic>
      <p:sp>
        <p:nvSpPr>
          <p:cNvPr id="259" name="Google Shape;2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60" name="Google Shape;2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266" name="Google Shape;266;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67" name="Google Shape;267;p22"/>
          <p:cNvPicPr preferRelativeResize="0"/>
          <p:nvPr/>
        </p:nvPicPr>
        <p:blipFill rotWithShape="1">
          <a:blip r:embed="rId3">
            <a:alphaModFix/>
          </a:blip>
          <a:srcRect/>
          <a:stretch/>
        </p:blipFill>
        <p:spPr>
          <a:xfrm>
            <a:off x="838200" y="2332989"/>
            <a:ext cx="10276643" cy="3843973"/>
          </a:xfrm>
          <a:prstGeom prst="rect">
            <a:avLst/>
          </a:prstGeom>
          <a:noFill/>
          <a:ln>
            <a:noFill/>
          </a:ln>
        </p:spPr>
      </p:pic>
      <p:sp>
        <p:nvSpPr>
          <p:cNvPr id="268" name="Google Shape;26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69" name="Google Shape;26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pic>
        <p:nvPicPr>
          <p:cNvPr id="275" name="Google Shape;275;p23"/>
          <p:cNvPicPr preferRelativeResize="0">
            <a:picLocks noGrp="1"/>
          </p:cNvPicPr>
          <p:nvPr>
            <p:ph type="body" idx="1"/>
          </p:nvPr>
        </p:nvPicPr>
        <p:blipFill rotWithShape="1">
          <a:blip r:embed="rId3">
            <a:alphaModFix/>
          </a:blip>
          <a:srcRect/>
          <a:stretch/>
        </p:blipFill>
        <p:spPr>
          <a:xfrm>
            <a:off x="2533650" y="2177256"/>
            <a:ext cx="7124700" cy="3648075"/>
          </a:xfrm>
          <a:prstGeom prst="rect">
            <a:avLst/>
          </a:prstGeom>
          <a:noFill/>
          <a:ln>
            <a:noFill/>
          </a:ln>
        </p:spPr>
      </p:pic>
      <p:sp>
        <p:nvSpPr>
          <p:cNvPr id="276" name="Google Shape;27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77" name="Google Shape;27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283" name="Google Shape;283;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84" name="Google Shape;284;p24"/>
          <p:cNvPicPr preferRelativeResize="0"/>
          <p:nvPr/>
        </p:nvPicPr>
        <p:blipFill rotWithShape="1">
          <a:blip r:embed="rId3">
            <a:alphaModFix/>
          </a:blip>
          <a:srcRect/>
          <a:stretch/>
        </p:blipFill>
        <p:spPr>
          <a:xfrm>
            <a:off x="1384917" y="1802765"/>
            <a:ext cx="10040644" cy="4351338"/>
          </a:xfrm>
          <a:prstGeom prst="rect">
            <a:avLst/>
          </a:prstGeom>
          <a:noFill/>
          <a:ln>
            <a:noFill/>
          </a:ln>
        </p:spPr>
      </p:pic>
      <p:sp>
        <p:nvSpPr>
          <p:cNvPr id="285" name="Google Shape;28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86" name="Google Shape;28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pic>
        <p:nvPicPr>
          <p:cNvPr id="292" name="Google Shape;292;p25"/>
          <p:cNvPicPr preferRelativeResize="0">
            <a:picLocks noGrp="1"/>
          </p:cNvPicPr>
          <p:nvPr>
            <p:ph type="body" idx="1"/>
          </p:nvPr>
        </p:nvPicPr>
        <p:blipFill rotWithShape="1">
          <a:blip r:embed="rId3">
            <a:alphaModFix/>
          </a:blip>
          <a:srcRect/>
          <a:stretch/>
        </p:blipFill>
        <p:spPr>
          <a:xfrm>
            <a:off x="958002" y="1690688"/>
            <a:ext cx="9934899" cy="3209786"/>
          </a:xfrm>
          <a:prstGeom prst="rect">
            <a:avLst/>
          </a:prstGeom>
          <a:noFill/>
          <a:ln>
            <a:noFill/>
          </a:ln>
        </p:spPr>
      </p:pic>
      <p:sp>
        <p:nvSpPr>
          <p:cNvPr id="293" name="Google Shape;29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294" name="Google Shape;29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pic>
        <p:nvPicPr>
          <p:cNvPr id="300" name="Google Shape;300;p26"/>
          <p:cNvPicPr preferRelativeResize="0">
            <a:picLocks noGrp="1"/>
          </p:cNvPicPr>
          <p:nvPr>
            <p:ph type="body" idx="1"/>
          </p:nvPr>
        </p:nvPicPr>
        <p:blipFill rotWithShape="1">
          <a:blip r:embed="rId3">
            <a:alphaModFix/>
          </a:blip>
          <a:srcRect/>
          <a:stretch/>
        </p:blipFill>
        <p:spPr>
          <a:xfrm>
            <a:off x="1322774" y="1825625"/>
            <a:ext cx="9800946" cy="4667250"/>
          </a:xfrm>
          <a:prstGeom prst="rect">
            <a:avLst/>
          </a:prstGeom>
          <a:noFill/>
          <a:ln>
            <a:noFill/>
          </a:ln>
        </p:spPr>
      </p:pic>
      <p:sp>
        <p:nvSpPr>
          <p:cNvPr id="301" name="Google Shape;30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302" name="Google Shape;30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308" name="Google Shape;308;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9" name="Google Shape;309;p27"/>
          <p:cNvPicPr preferRelativeResize="0"/>
          <p:nvPr/>
        </p:nvPicPr>
        <p:blipFill rotWithShape="1">
          <a:blip r:embed="rId3">
            <a:alphaModFix/>
          </a:blip>
          <a:srcRect/>
          <a:stretch/>
        </p:blipFill>
        <p:spPr>
          <a:xfrm>
            <a:off x="1482570" y="2098357"/>
            <a:ext cx="8895425" cy="3902948"/>
          </a:xfrm>
          <a:prstGeom prst="rect">
            <a:avLst/>
          </a:prstGeom>
          <a:noFill/>
          <a:ln>
            <a:noFill/>
          </a:ln>
        </p:spPr>
      </p:pic>
      <p:sp>
        <p:nvSpPr>
          <p:cNvPr id="310" name="Google Shape;31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311" name="Google Shape;31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317" name="Google Shape;31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8" name="Google Shape;318;p28"/>
          <p:cNvPicPr preferRelativeResize="0"/>
          <p:nvPr/>
        </p:nvPicPr>
        <p:blipFill rotWithShape="1">
          <a:blip r:embed="rId3">
            <a:alphaModFix/>
          </a:blip>
          <a:srcRect/>
          <a:stretch/>
        </p:blipFill>
        <p:spPr>
          <a:xfrm>
            <a:off x="1979720" y="1825624"/>
            <a:ext cx="8007659" cy="4582795"/>
          </a:xfrm>
          <a:prstGeom prst="rect">
            <a:avLst/>
          </a:prstGeom>
          <a:noFill/>
          <a:ln>
            <a:noFill/>
          </a:ln>
        </p:spPr>
      </p:pic>
      <p:sp>
        <p:nvSpPr>
          <p:cNvPr id="319" name="Google Shape;31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320" name="Google Shape;3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326" name="Google Shape;326;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7" name="Google Shape;327;p29"/>
          <p:cNvPicPr preferRelativeResize="0"/>
          <p:nvPr/>
        </p:nvPicPr>
        <p:blipFill rotWithShape="1">
          <a:blip r:embed="rId3">
            <a:alphaModFix/>
          </a:blip>
          <a:srcRect/>
          <a:stretch/>
        </p:blipFill>
        <p:spPr>
          <a:xfrm>
            <a:off x="2476500" y="1852612"/>
            <a:ext cx="7239000" cy="3713687"/>
          </a:xfrm>
          <a:prstGeom prst="rect">
            <a:avLst/>
          </a:prstGeom>
          <a:noFill/>
          <a:ln>
            <a:noFill/>
          </a:ln>
        </p:spPr>
      </p:pic>
      <p:sp>
        <p:nvSpPr>
          <p:cNvPr id="328" name="Google Shape;32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329" name="Google Shape;32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Statistical terminology for </a:t>
            </a:r>
            <a:br>
              <a:rPr lang="en-US" b="1"/>
            </a:br>
            <a:r>
              <a:rPr lang="en-US" b="1"/>
              <a:t>model building  and validation </a:t>
            </a:r>
            <a:endParaRPr/>
          </a:p>
        </p:txBody>
      </p:sp>
      <p:sp>
        <p:nvSpPr>
          <p:cNvPr id="106" name="Google Shape;10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dk1"/>
              </a:buClr>
              <a:buSzPct val="100000"/>
              <a:buChar char="•"/>
            </a:pPr>
            <a:r>
              <a:rPr lang="en-US"/>
              <a:t>Statistics is the branch of mathematics dealing with the collection, analysis, interpretation, presentation, and organization of numerical data. </a:t>
            </a:r>
            <a:endParaRPr/>
          </a:p>
          <a:p>
            <a:pPr marL="228600" lvl="0" indent="-228600" algn="l" rtl="0">
              <a:lnSpc>
                <a:spcPct val="90000"/>
              </a:lnSpc>
              <a:spcBef>
                <a:spcPts val="1000"/>
              </a:spcBef>
              <a:spcAft>
                <a:spcPts val="0"/>
              </a:spcAft>
              <a:buClr>
                <a:schemeClr val="dk1"/>
              </a:buClr>
              <a:buSzPct val="100000"/>
              <a:buChar char="•"/>
            </a:pPr>
            <a:r>
              <a:rPr lang="en-US"/>
              <a:t>Statistics are mainly classified into two subbranches: </a:t>
            </a:r>
            <a:endParaRPr/>
          </a:p>
          <a:p>
            <a:pPr marL="228600" lvl="0" indent="-104140" algn="l" rtl="0">
              <a:lnSpc>
                <a:spcPct val="90000"/>
              </a:lnSpc>
              <a:spcBef>
                <a:spcPts val="1000"/>
              </a:spcBef>
              <a:spcAft>
                <a:spcPts val="0"/>
              </a:spcAft>
              <a:buClr>
                <a:schemeClr val="dk1"/>
              </a:buClr>
              <a:buSzPct val="100000"/>
              <a:buNone/>
            </a:pPr>
            <a:endParaRPr/>
          </a:p>
          <a:p>
            <a:pPr marL="228600" lvl="0" indent="-104140" algn="l" rtl="0">
              <a:lnSpc>
                <a:spcPct val="90000"/>
              </a:lnSpc>
              <a:spcBef>
                <a:spcPts val="1000"/>
              </a:spcBef>
              <a:spcAft>
                <a:spcPts val="0"/>
              </a:spcAft>
              <a:buClr>
                <a:schemeClr val="dk1"/>
              </a:buClr>
              <a:buSzPct val="100000"/>
              <a:buNone/>
            </a:pPr>
            <a:endParaRPr/>
          </a:p>
          <a:p>
            <a:pPr marL="228600" lvl="0" indent="-104140" algn="l" rtl="0">
              <a:lnSpc>
                <a:spcPct val="90000"/>
              </a:lnSpc>
              <a:spcBef>
                <a:spcPts val="1000"/>
              </a:spcBef>
              <a:spcAft>
                <a:spcPts val="0"/>
              </a:spcAft>
              <a:buClr>
                <a:schemeClr val="dk1"/>
              </a:buClr>
              <a:buSzPct val="100000"/>
              <a:buNone/>
            </a:pPr>
            <a:endParaRPr/>
          </a:p>
          <a:p>
            <a:pPr marL="228600" lvl="0" indent="-104140" algn="l" rtl="0">
              <a:lnSpc>
                <a:spcPct val="90000"/>
              </a:lnSpc>
              <a:spcBef>
                <a:spcPts val="1000"/>
              </a:spcBef>
              <a:spcAft>
                <a:spcPts val="0"/>
              </a:spcAft>
              <a:buClr>
                <a:schemeClr val="dk1"/>
              </a:buClr>
              <a:buSzPct val="100000"/>
              <a:buNone/>
            </a:pPr>
            <a:endParaRPr/>
          </a:p>
          <a:p>
            <a:pPr marL="228600" lvl="0" indent="-104140" algn="l" rtl="0">
              <a:lnSpc>
                <a:spcPct val="90000"/>
              </a:lnSpc>
              <a:spcBef>
                <a:spcPts val="1000"/>
              </a:spcBef>
              <a:spcAft>
                <a:spcPts val="0"/>
              </a:spcAft>
              <a:buClr>
                <a:schemeClr val="dk1"/>
              </a:buClr>
              <a:buSzPct val="100000"/>
              <a:buNone/>
            </a:pPr>
            <a:endParaRPr/>
          </a:p>
          <a:p>
            <a:pPr marL="228600" lvl="0" indent="-104140" algn="l" rtl="0">
              <a:lnSpc>
                <a:spcPct val="90000"/>
              </a:lnSpc>
              <a:spcBef>
                <a:spcPts val="1000"/>
              </a:spcBef>
              <a:spcAft>
                <a:spcPts val="0"/>
              </a:spcAft>
              <a:buClr>
                <a:schemeClr val="dk1"/>
              </a:buClr>
              <a:buSzPct val="100000"/>
              <a:buNone/>
            </a:pPr>
            <a:endParaRPr/>
          </a:p>
          <a:p>
            <a:pPr marL="228600" lvl="0" indent="-104140" algn="l" rtl="0">
              <a:lnSpc>
                <a:spcPct val="90000"/>
              </a:lnSpc>
              <a:spcBef>
                <a:spcPts val="1000"/>
              </a:spcBef>
              <a:spcAft>
                <a:spcPts val="0"/>
              </a:spcAft>
              <a:buClr>
                <a:schemeClr val="dk1"/>
              </a:buClr>
              <a:buSzPct val="100000"/>
              <a:buNone/>
            </a:pPr>
            <a:endParaRPr/>
          </a:p>
          <a:p>
            <a:pPr marL="228600" lvl="0" indent="-10414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Statistical modeling is applying statistics on data to find underlying hidden relationships by analyzing the significance of the variables.  </a:t>
            </a:r>
            <a:endParaRPr/>
          </a:p>
          <a:p>
            <a:pPr marL="228600" lvl="0" indent="-104140" algn="l" rtl="0">
              <a:lnSpc>
                <a:spcPct val="90000"/>
              </a:lnSpc>
              <a:spcBef>
                <a:spcPts val="1000"/>
              </a:spcBef>
              <a:spcAft>
                <a:spcPts val="0"/>
              </a:spcAft>
              <a:buClr>
                <a:schemeClr val="dk1"/>
              </a:buClr>
              <a:buSzPct val="100000"/>
              <a:buNone/>
            </a:pPr>
            <a:endParaRPr/>
          </a:p>
        </p:txBody>
      </p:sp>
      <p:pic>
        <p:nvPicPr>
          <p:cNvPr id="107" name="Google Shape;107;p3"/>
          <p:cNvPicPr preferRelativeResize="0"/>
          <p:nvPr/>
        </p:nvPicPr>
        <p:blipFill rotWithShape="1">
          <a:blip r:embed="rId3">
            <a:alphaModFix/>
          </a:blip>
          <a:srcRect/>
          <a:stretch/>
        </p:blipFill>
        <p:spPr>
          <a:xfrm>
            <a:off x="1097733" y="2636545"/>
            <a:ext cx="9386796" cy="2800531"/>
          </a:xfrm>
          <a:prstGeom prst="rect">
            <a:avLst/>
          </a:prstGeom>
          <a:noFill/>
          <a:ln>
            <a:noFill/>
          </a:ln>
        </p:spPr>
      </p:pic>
      <p:sp>
        <p:nvSpPr>
          <p:cNvPr id="108" name="Google Shape;10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335" name="Google Shape;335;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36" name="Google Shape;336;p30"/>
          <p:cNvPicPr preferRelativeResize="0"/>
          <p:nvPr/>
        </p:nvPicPr>
        <p:blipFill rotWithShape="1">
          <a:blip r:embed="rId3">
            <a:alphaModFix/>
          </a:blip>
          <a:srcRect/>
          <a:stretch/>
        </p:blipFill>
        <p:spPr>
          <a:xfrm>
            <a:off x="1171852" y="1835467"/>
            <a:ext cx="9570129" cy="4351338"/>
          </a:xfrm>
          <a:prstGeom prst="rect">
            <a:avLst/>
          </a:prstGeom>
          <a:noFill/>
          <a:ln>
            <a:noFill/>
          </a:ln>
        </p:spPr>
      </p:pic>
      <p:sp>
        <p:nvSpPr>
          <p:cNvPr id="337" name="Google Shape;33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338" name="Google Shape;33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344" name="Google Shape;344;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45" name="Google Shape;345;p31"/>
          <p:cNvPicPr preferRelativeResize="0"/>
          <p:nvPr/>
        </p:nvPicPr>
        <p:blipFill rotWithShape="1">
          <a:blip r:embed="rId3">
            <a:alphaModFix/>
          </a:blip>
          <a:srcRect/>
          <a:stretch/>
        </p:blipFill>
        <p:spPr>
          <a:xfrm>
            <a:off x="1669002" y="1825624"/>
            <a:ext cx="8540318" cy="4486276"/>
          </a:xfrm>
          <a:prstGeom prst="rect">
            <a:avLst/>
          </a:prstGeom>
          <a:noFill/>
          <a:ln>
            <a:noFill/>
          </a:ln>
        </p:spPr>
      </p:pic>
      <p:sp>
        <p:nvSpPr>
          <p:cNvPr id="346" name="Google Shape;34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347" name="Google Shape;34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pic>
        <p:nvPicPr>
          <p:cNvPr id="353" name="Google Shape;353;p32"/>
          <p:cNvPicPr preferRelativeResize="0">
            <a:picLocks noGrp="1"/>
          </p:cNvPicPr>
          <p:nvPr>
            <p:ph type="body" idx="1"/>
          </p:nvPr>
        </p:nvPicPr>
        <p:blipFill rotWithShape="1">
          <a:blip r:embed="rId3">
            <a:alphaModFix/>
          </a:blip>
          <a:srcRect/>
          <a:stretch/>
        </p:blipFill>
        <p:spPr>
          <a:xfrm>
            <a:off x="443884" y="1589103"/>
            <a:ext cx="10369118" cy="4903772"/>
          </a:xfrm>
          <a:prstGeom prst="rect">
            <a:avLst/>
          </a:prstGeom>
          <a:noFill/>
          <a:ln>
            <a:noFill/>
          </a:ln>
        </p:spPr>
      </p:pic>
      <p:sp>
        <p:nvSpPr>
          <p:cNvPr id="354" name="Google Shape;354;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355" name="Google Shape;355;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361" name="Google Shape;36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62" name="Google Shape;362;p33"/>
          <p:cNvPicPr preferRelativeResize="0"/>
          <p:nvPr/>
        </p:nvPicPr>
        <p:blipFill rotWithShape="1">
          <a:blip r:embed="rId3">
            <a:alphaModFix/>
          </a:blip>
          <a:srcRect/>
          <a:stretch/>
        </p:blipFill>
        <p:spPr>
          <a:xfrm>
            <a:off x="62144" y="1693500"/>
            <a:ext cx="12029242" cy="5235522"/>
          </a:xfrm>
          <a:prstGeom prst="rect">
            <a:avLst/>
          </a:prstGeom>
          <a:noFill/>
          <a:ln>
            <a:noFill/>
          </a:ln>
        </p:spPr>
      </p:pic>
      <p:sp>
        <p:nvSpPr>
          <p:cNvPr id="363" name="Google Shape;36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364" name="Google Shape;36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370" name="Google Shape;370;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71" name="Google Shape;371;p34"/>
          <p:cNvPicPr preferRelativeResize="0"/>
          <p:nvPr/>
        </p:nvPicPr>
        <p:blipFill rotWithShape="1">
          <a:blip r:embed="rId3">
            <a:alphaModFix/>
          </a:blip>
          <a:srcRect/>
          <a:stretch/>
        </p:blipFill>
        <p:spPr>
          <a:xfrm>
            <a:off x="630316" y="1580225"/>
            <a:ext cx="9907478" cy="4718340"/>
          </a:xfrm>
          <a:prstGeom prst="rect">
            <a:avLst/>
          </a:prstGeom>
          <a:noFill/>
          <a:ln>
            <a:noFill/>
          </a:ln>
        </p:spPr>
      </p:pic>
      <p:sp>
        <p:nvSpPr>
          <p:cNvPr id="372" name="Google Shape;37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373" name="Google Shape;37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379" name="Google Shape;379;p35"/>
          <p:cNvSpPr txBox="1">
            <a:spLocks noGrp="1"/>
          </p:cNvSpPr>
          <p:nvPr>
            <p:ph type="body" idx="1"/>
          </p:nvPr>
        </p:nvSpPr>
        <p:spPr>
          <a:xfrm>
            <a:off x="838200" y="1500326"/>
            <a:ext cx="10515600" cy="467663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BDC1C6"/>
              </a:buClr>
              <a:buSzPts val="2400"/>
              <a:buChar char="•"/>
            </a:pPr>
            <a:r>
              <a:rPr lang="en-US" sz="2400" b="0" i="0">
                <a:solidFill>
                  <a:srgbClr val="BDC1C6"/>
                </a:solidFill>
                <a:latin typeface="arial"/>
                <a:ea typeface="arial"/>
                <a:cs typeface="arial"/>
                <a:sym typeface="arial"/>
              </a:rPr>
              <a:t>In statistics, the coefficient of determination, denoted R2 or r2 and pronounced "R squared", is </a:t>
            </a:r>
            <a:r>
              <a:rPr lang="en-US" sz="2400" b="1" i="0">
                <a:solidFill>
                  <a:srgbClr val="BDC1C6"/>
                </a:solidFill>
                <a:latin typeface="arial"/>
                <a:ea typeface="arial"/>
                <a:cs typeface="arial"/>
                <a:sym typeface="arial"/>
              </a:rPr>
              <a:t>the proportion of the variation in the dependent variable</a:t>
            </a:r>
            <a:r>
              <a:rPr lang="en-US" sz="2400" b="0" i="0">
                <a:solidFill>
                  <a:srgbClr val="BDC1C6"/>
                </a:solidFill>
                <a:latin typeface="arial"/>
                <a:ea typeface="arial"/>
                <a:cs typeface="arial"/>
                <a:sym typeface="arial"/>
              </a:rPr>
              <a:t> that is predictable from the independent variable(s).</a:t>
            </a:r>
            <a:endParaRPr/>
          </a:p>
          <a:p>
            <a:pPr marL="228600" lvl="0" indent="-228600" algn="l" rtl="0">
              <a:lnSpc>
                <a:spcPct val="90000"/>
              </a:lnSpc>
              <a:spcBef>
                <a:spcPts val="1000"/>
              </a:spcBef>
              <a:spcAft>
                <a:spcPts val="0"/>
              </a:spcAft>
              <a:buClr>
                <a:srgbClr val="BDC1C6"/>
              </a:buClr>
              <a:buSzPts val="2800"/>
              <a:buChar char="•"/>
            </a:pPr>
            <a:br>
              <a:rPr lang="en-US" b="0" i="0">
                <a:solidFill>
                  <a:srgbClr val="BDC1C6"/>
                </a:solidFill>
                <a:latin typeface="arial"/>
                <a:ea typeface="arial"/>
                <a:cs typeface="arial"/>
                <a:sym typeface="arial"/>
              </a:rPr>
            </a:br>
            <a:endParaRPr/>
          </a:p>
        </p:txBody>
      </p:sp>
      <p:pic>
        <p:nvPicPr>
          <p:cNvPr id="380" name="Google Shape;380;p35"/>
          <p:cNvPicPr preferRelativeResize="0"/>
          <p:nvPr/>
        </p:nvPicPr>
        <p:blipFill rotWithShape="1">
          <a:blip r:embed="rId3">
            <a:alphaModFix/>
          </a:blip>
          <a:srcRect/>
          <a:stretch/>
        </p:blipFill>
        <p:spPr>
          <a:xfrm>
            <a:off x="497150" y="2956263"/>
            <a:ext cx="10981677" cy="3053919"/>
          </a:xfrm>
          <a:prstGeom prst="rect">
            <a:avLst/>
          </a:prstGeom>
          <a:noFill/>
          <a:ln>
            <a:noFill/>
          </a:ln>
        </p:spPr>
      </p:pic>
      <p:sp>
        <p:nvSpPr>
          <p:cNvPr id="381" name="Google Shape;38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382" name="Google Shape;38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388" name="Google Shape;388;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BDC1C6"/>
              </a:buClr>
              <a:buSzPts val="1800"/>
              <a:buChar char="•"/>
            </a:pPr>
            <a:r>
              <a:rPr lang="en-US" sz="1800" b="0" i="0">
                <a:solidFill>
                  <a:srgbClr val="BDC1C6"/>
                </a:solidFill>
                <a:latin typeface="arial"/>
                <a:ea typeface="arial"/>
                <a:cs typeface="arial"/>
                <a:sym typeface="arial"/>
              </a:rPr>
              <a:t>The Adjusted Coefficient of Determination (Adjusted R-squared) is </a:t>
            </a:r>
            <a:r>
              <a:rPr lang="en-US" sz="1800" b="1" i="0">
                <a:solidFill>
                  <a:srgbClr val="BDC1C6"/>
                </a:solidFill>
                <a:latin typeface="arial"/>
                <a:ea typeface="arial"/>
                <a:cs typeface="arial"/>
                <a:sym typeface="arial"/>
              </a:rPr>
              <a:t>an adjustment for the Coefficient of Determination that takes into account the number of variables in a data set</a:t>
            </a:r>
            <a:r>
              <a:rPr lang="en-US" sz="1800" b="0" i="0">
                <a:solidFill>
                  <a:srgbClr val="BDC1C6"/>
                </a:solidFill>
                <a:latin typeface="arial"/>
                <a:ea typeface="arial"/>
                <a:cs typeface="arial"/>
                <a:sym typeface="arial"/>
              </a:rPr>
              <a:t>. It also penalizes you for points that don't fit the model. ... Every time you add a data point in regression analysis, R</a:t>
            </a:r>
            <a:r>
              <a:rPr lang="en-US" sz="1800" b="0" i="0" baseline="30000">
                <a:solidFill>
                  <a:srgbClr val="BDC1C6"/>
                </a:solidFill>
                <a:latin typeface="arial"/>
                <a:ea typeface="arial"/>
                <a:cs typeface="arial"/>
                <a:sym typeface="arial"/>
              </a:rPr>
              <a:t>2</a:t>
            </a:r>
            <a:r>
              <a:rPr lang="en-US" sz="1800" b="0" i="0">
                <a:solidFill>
                  <a:srgbClr val="BDC1C6"/>
                </a:solidFill>
                <a:latin typeface="arial"/>
                <a:ea typeface="arial"/>
                <a:cs typeface="arial"/>
                <a:sym typeface="arial"/>
              </a:rPr>
              <a:t> will increase.</a:t>
            </a:r>
            <a:endParaRPr/>
          </a:p>
          <a:p>
            <a:pPr marL="228600" lvl="0" indent="-228600" algn="l" rtl="0">
              <a:lnSpc>
                <a:spcPct val="90000"/>
              </a:lnSpc>
              <a:spcBef>
                <a:spcPts val="1000"/>
              </a:spcBef>
              <a:spcAft>
                <a:spcPts val="0"/>
              </a:spcAft>
              <a:buClr>
                <a:srgbClr val="BDC1C6"/>
              </a:buClr>
              <a:buSzPts val="1800"/>
              <a:buChar char="•"/>
            </a:pPr>
            <a:br>
              <a:rPr lang="en-US" sz="1800" b="0" i="0">
                <a:solidFill>
                  <a:srgbClr val="BDC1C6"/>
                </a:solidFill>
                <a:latin typeface="arial"/>
                <a:ea typeface="arial"/>
                <a:cs typeface="arial"/>
                <a:sym typeface="arial"/>
              </a:rPr>
            </a:br>
            <a:endParaRPr sz="1800"/>
          </a:p>
        </p:txBody>
      </p:sp>
      <p:pic>
        <p:nvPicPr>
          <p:cNvPr id="389" name="Google Shape;389;p36"/>
          <p:cNvPicPr preferRelativeResize="0"/>
          <p:nvPr/>
        </p:nvPicPr>
        <p:blipFill rotWithShape="1">
          <a:blip r:embed="rId3">
            <a:alphaModFix/>
          </a:blip>
          <a:srcRect/>
          <a:stretch/>
        </p:blipFill>
        <p:spPr>
          <a:xfrm>
            <a:off x="585926" y="2991775"/>
            <a:ext cx="11079332" cy="3501100"/>
          </a:xfrm>
          <a:prstGeom prst="rect">
            <a:avLst/>
          </a:prstGeom>
          <a:noFill/>
          <a:ln>
            <a:noFill/>
          </a:ln>
        </p:spPr>
      </p:pic>
      <p:sp>
        <p:nvSpPr>
          <p:cNvPr id="390" name="Google Shape;390;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391" name="Google Shape;39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397" name="Google Shape;397;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Maximum Likelihood estimate</a:t>
            </a:r>
            <a:endParaRPr/>
          </a:p>
          <a:p>
            <a:pPr marL="0" lvl="0" indent="0" algn="l" rtl="0">
              <a:lnSpc>
                <a:spcPct val="90000"/>
              </a:lnSpc>
              <a:spcBef>
                <a:spcPts val="1000"/>
              </a:spcBef>
              <a:spcAft>
                <a:spcPts val="0"/>
              </a:spcAft>
              <a:buClr>
                <a:schemeClr val="dk1"/>
              </a:buClr>
              <a:buSzPts val="2800"/>
              <a:buNone/>
            </a:pPr>
            <a:r>
              <a:rPr lang="en-US"/>
              <a:t>     Estimating the parameters with maximum likelihood </a:t>
            </a: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398" name="Google Shape;398;p37"/>
          <p:cNvPicPr preferRelativeResize="0"/>
          <p:nvPr/>
        </p:nvPicPr>
        <p:blipFill rotWithShape="1">
          <a:blip r:embed="rId3">
            <a:alphaModFix/>
          </a:blip>
          <a:srcRect/>
          <a:stretch/>
        </p:blipFill>
        <p:spPr>
          <a:xfrm>
            <a:off x="1204404" y="3313035"/>
            <a:ext cx="10149396" cy="2628900"/>
          </a:xfrm>
          <a:prstGeom prst="rect">
            <a:avLst/>
          </a:prstGeom>
          <a:noFill/>
          <a:ln>
            <a:noFill/>
          </a:ln>
        </p:spPr>
      </p:pic>
      <p:sp>
        <p:nvSpPr>
          <p:cNvPr id="399" name="Google Shape;39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400" name="Google Shape;40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8"/>
          <p:cNvSpPr txBox="1">
            <a:spLocks noGrp="1"/>
          </p:cNvSpPr>
          <p:nvPr>
            <p:ph type="title"/>
          </p:nvPr>
        </p:nvSpPr>
        <p:spPr>
          <a:xfrm>
            <a:off x="838200" y="338492"/>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406" name="Google Shape;406;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Entropy – measure of impurity in the data</a:t>
            </a:r>
            <a:endParaRPr/>
          </a:p>
          <a:p>
            <a:pPr marL="228600" lvl="0" indent="-228600" algn="l" rtl="0">
              <a:lnSpc>
                <a:spcPct val="90000"/>
              </a:lnSpc>
              <a:spcBef>
                <a:spcPts val="1000"/>
              </a:spcBef>
              <a:spcAft>
                <a:spcPts val="0"/>
              </a:spcAft>
              <a:buClr>
                <a:schemeClr val="dk1"/>
              </a:buClr>
              <a:buSzPts val="2800"/>
              <a:buChar char="•"/>
            </a:pPr>
            <a:r>
              <a:rPr lang="en-US"/>
              <a:t>If the sample is homogenous – entropy =0</a:t>
            </a:r>
            <a:endParaRPr/>
          </a:p>
          <a:p>
            <a:pPr marL="228600" lvl="0" indent="-228600" algn="l" rtl="0">
              <a:lnSpc>
                <a:spcPct val="90000"/>
              </a:lnSpc>
              <a:spcBef>
                <a:spcPts val="1000"/>
              </a:spcBef>
              <a:spcAft>
                <a:spcPts val="0"/>
              </a:spcAft>
              <a:buClr>
                <a:schemeClr val="dk1"/>
              </a:buClr>
              <a:buSzPts val="2800"/>
              <a:buChar char="•"/>
            </a:pPr>
            <a:r>
              <a:rPr lang="en-US"/>
              <a:t>If the sample is equally divided – entropy =1</a:t>
            </a:r>
            <a:endParaRPr/>
          </a:p>
          <a:p>
            <a:pPr marL="228600" lvl="0" indent="-50800" algn="l" rtl="0">
              <a:lnSpc>
                <a:spcPct val="90000"/>
              </a:lnSpc>
              <a:spcBef>
                <a:spcPts val="1000"/>
              </a:spcBef>
              <a:spcAft>
                <a:spcPts val="0"/>
              </a:spcAft>
              <a:buClr>
                <a:schemeClr val="dk1"/>
              </a:buClr>
              <a:buSzPts val="2800"/>
              <a:buNone/>
            </a:pPr>
            <a:endParaRPr/>
          </a:p>
        </p:txBody>
      </p:sp>
      <p:pic>
        <p:nvPicPr>
          <p:cNvPr id="407" name="Google Shape;407;p38"/>
          <p:cNvPicPr preferRelativeResize="0"/>
          <p:nvPr/>
        </p:nvPicPr>
        <p:blipFill rotWithShape="1">
          <a:blip r:embed="rId3">
            <a:alphaModFix/>
          </a:blip>
          <a:srcRect/>
          <a:stretch/>
        </p:blipFill>
        <p:spPr>
          <a:xfrm>
            <a:off x="1181145" y="3429000"/>
            <a:ext cx="6562725" cy="3242429"/>
          </a:xfrm>
          <a:prstGeom prst="rect">
            <a:avLst/>
          </a:prstGeom>
          <a:noFill/>
          <a:ln>
            <a:noFill/>
          </a:ln>
        </p:spPr>
      </p:pic>
      <p:pic>
        <p:nvPicPr>
          <p:cNvPr id="408" name="Google Shape;408;p38" descr="Decision Tree"/>
          <p:cNvPicPr preferRelativeResize="0"/>
          <p:nvPr/>
        </p:nvPicPr>
        <p:blipFill rotWithShape="1">
          <a:blip r:embed="rId4">
            <a:alphaModFix/>
          </a:blip>
          <a:srcRect/>
          <a:stretch/>
        </p:blipFill>
        <p:spPr>
          <a:xfrm>
            <a:off x="7424760" y="4161824"/>
            <a:ext cx="4248150" cy="2600325"/>
          </a:xfrm>
          <a:prstGeom prst="rect">
            <a:avLst/>
          </a:prstGeom>
          <a:noFill/>
          <a:ln>
            <a:noFill/>
          </a:ln>
        </p:spPr>
      </p:pic>
      <p:pic>
        <p:nvPicPr>
          <p:cNvPr id="409" name="Google Shape;409;p38" descr="Entropy and Information Gain to Build Decision Trees in Machine Learning |  Engineering Education (EngEd) Program | Section"/>
          <p:cNvPicPr preferRelativeResize="0"/>
          <p:nvPr/>
        </p:nvPicPr>
        <p:blipFill rotWithShape="1">
          <a:blip r:embed="rId5">
            <a:alphaModFix/>
          </a:blip>
          <a:srcRect/>
          <a:stretch/>
        </p:blipFill>
        <p:spPr>
          <a:xfrm>
            <a:off x="7611192" y="2006030"/>
            <a:ext cx="3654572" cy="2295525"/>
          </a:xfrm>
          <a:prstGeom prst="rect">
            <a:avLst/>
          </a:prstGeom>
          <a:noFill/>
          <a:ln>
            <a:noFill/>
          </a:ln>
        </p:spPr>
      </p:pic>
      <p:sp>
        <p:nvSpPr>
          <p:cNvPr id="410" name="Google Shape;41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411" name="Google Shape;41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417" name="Google Shape;417;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418" name="Google Shape;418;p39"/>
          <p:cNvPicPr preferRelativeResize="0"/>
          <p:nvPr/>
        </p:nvPicPr>
        <p:blipFill rotWithShape="1">
          <a:blip r:embed="rId3">
            <a:alphaModFix/>
          </a:blip>
          <a:srcRect/>
          <a:stretch/>
        </p:blipFill>
        <p:spPr>
          <a:xfrm>
            <a:off x="577049" y="1719262"/>
            <a:ext cx="10776751" cy="5063278"/>
          </a:xfrm>
          <a:prstGeom prst="rect">
            <a:avLst/>
          </a:prstGeom>
          <a:noFill/>
          <a:ln>
            <a:noFill/>
          </a:ln>
        </p:spPr>
      </p:pic>
      <p:sp>
        <p:nvSpPr>
          <p:cNvPr id="419" name="Google Shape;41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420" name="Google Shape;420;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Machine learning </a:t>
            </a:r>
            <a:endParaRPr/>
          </a:p>
        </p:txBody>
      </p:sp>
      <p:sp>
        <p:nvSpPr>
          <p:cNvPr id="115" name="Google Shape;115;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Machine learning is the branch of computer science that utilizes past experience to learn from and use its knowledge to make future decisions. </a:t>
            </a:r>
            <a:endParaRPr/>
          </a:p>
          <a:p>
            <a:pPr marL="228600" lvl="0" indent="-228600" algn="just" rtl="0">
              <a:lnSpc>
                <a:spcPct val="90000"/>
              </a:lnSpc>
              <a:spcBef>
                <a:spcPts val="1000"/>
              </a:spcBef>
              <a:spcAft>
                <a:spcPts val="0"/>
              </a:spcAft>
              <a:buClr>
                <a:schemeClr val="dk1"/>
              </a:buClr>
              <a:buSzPts val="2800"/>
              <a:buChar char="•"/>
            </a:pPr>
            <a:r>
              <a:rPr lang="en-US"/>
              <a:t>Machine learning is at the intersection of computer science, engineering, and statistics. </a:t>
            </a:r>
            <a:endParaRPr/>
          </a:p>
          <a:p>
            <a:pPr marL="228600" lvl="0" indent="-228600" algn="just" rtl="0">
              <a:lnSpc>
                <a:spcPct val="90000"/>
              </a:lnSpc>
              <a:spcBef>
                <a:spcPts val="1000"/>
              </a:spcBef>
              <a:spcAft>
                <a:spcPts val="0"/>
              </a:spcAft>
              <a:buClr>
                <a:schemeClr val="dk1"/>
              </a:buClr>
              <a:buSzPts val="2800"/>
              <a:buChar char="•"/>
            </a:pPr>
            <a:r>
              <a:rPr lang="en-US"/>
              <a:t>The goal of machine learning is to generalize a detectable pattern or to create an unknown rule from given examples. </a:t>
            </a:r>
            <a:endParaRPr/>
          </a:p>
        </p:txBody>
      </p:sp>
      <p:sp>
        <p:nvSpPr>
          <p:cNvPr id="116" name="Google Shape;11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17" name="Google Shape;11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sp>
        <p:nvSpPr>
          <p:cNvPr id="426" name="Google Shape;426;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BDC1C6"/>
              </a:buClr>
              <a:buSzPts val="2800"/>
              <a:buChar char="•"/>
            </a:pPr>
            <a:r>
              <a:rPr lang="en-US" b="0" i="0">
                <a:solidFill>
                  <a:srgbClr val="BDC1C6"/>
                </a:solidFill>
                <a:latin typeface="arial"/>
                <a:ea typeface="arial"/>
                <a:cs typeface="arial"/>
                <a:sym typeface="arial"/>
              </a:rPr>
              <a:t>The information gain is the amount of information gained about </a:t>
            </a:r>
            <a:r>
              <a:rPr lang="en-US" b="1" i="0">
                <a:solidFill>
                  <a:srgbClr val="BDC1C6"/>
                </a:solidFill>
                <a:latin typeface="arial"/>
                <a:ea typeface="arial"/>
                <a:cs typeface="arial"/>
                <a:sym typeface="arial"/>
              </a:rPr>
              <a:t>a random variable</a:t>
            </a:r>
            <a:r>
              <a:rPr lang="en-US" b="0" i="0">
                <a:solidFill>
                  <a:srgbClr val="BDC1C6"/>
                </a:solidFill>
                <a:latin typeface="arial"/>
                <a:ea typeface="arial"/>
                <a:cs typeface="arial"/>
                <a:sym typeface="arial"/>
              </a:rPr>
              <a:t> or signal from observing another random variable. </a:t>
            </a:r>
            <a:endParaRPr/>
          </a:p>
          <a:p>
            <a:pPr marL="228600" lvl="0" indent="-228600" algn="l" rtl="0">
              <a:lnSpc>
                <a:spcPct val="90000"/>
              </a:lnSpc>
              <a:spcBef>
                <a:spcPts val="1000"/>
              </a:spcBef>
              <a:spcAft>
                <a:spcPts val="0"/>
              </a:spcAft>
              <a:buClr>
                <a:srgbClr val="BDC1C6"/>
              </a:buClr>
              <a:buSzPts val="2800"/>
              <a:buChar char="•"/>
            </a:pPr>
            <a:r>
              <a:rPr lang="en-US" b="0" i="0">
                <a:solidFill>
                  <a:srgbClr val="BDC1C6"/>
                </a:solidFill>
                <a:latin typeface="arial"/>
                <a:ea typeface="arial"/>
                <a:cs typeface="arial"/>
                <a:sym typeface="arial"/>
              </a:rPr>
              <a:t>Entropy is a measure of the uncertainty associated with a random variable.</a:t>
            </a:r>
            <a:endParaRPr/>
          </a:p>
          <a:p>
            <a:pPr marL="228600" lvl="0" indent="-228600" algn="l" rtl="0">
              <a:lnSpc>
                <a:spcPct val="90000"/>
              </a:lnSpc>
              <a:spcBef>
                <a:spcPts val="1000"/>
              </a:spcBef>
              <a:spcAft>
                <a:spcPts val="0"/>
              </a:spcAft>
              <a:buClr>
                <a:srgbClr val="BDC1C6"/>
              </a:buClr>
              <a:buSzPts val="2800"/>
              <a:buChar char="•"/>
            </a:pPr>
            <a:br>
              <a:rPr lang="en-US" b="0" i="0">
                <a:solidFill>
                  <a:srgbClr val="BDC1C6"/>
                </a:solidFill>
                <a:latin typeface="arial"/>
                <a:ea typeface="arial"/>
                <a:cs typeface="arial"/>
                <a:sym typeface="arial"/>
              </a:rPr>
            </a:br>
            <a:endParaRPr/>
          </a:p>
        </p:txBody>
      </p:sp>
      <p:pic>
        <p:nvPicPr>
          <p:cNvPr id="427" name="Google Shape;427;p40"/>
          <p:cNvPicPr preferRelativeResize="0"/>
          <p:nvPr/>
        </p:nvPicPr>
        <p:blipFill rotWithShape="1">
          <a:blip r:embed="rId3">
            <a:alphaModFix/>
          </a:blip>
          <a:srcRect/>
          <a:stretch/>
        </p:blipFill>
        <p:spPr>
          <a:xfrm>
            <a:off x="-75501" y="4083836"/>
            <a:ext cx="7953375" cy="2228064"/>
          </a:xfrm>
          <a:prstGeom prst="rect">
            <a:avLst/>
          </a:prstGeom>
          <a:noFill/>
          <a:ln>
            <a:noFill/>
          </a:ln>
        </p:spPr>
      </p:pic>
      <p:pic>
        <p:nvPicPr>
          <p:cNvPr id="428" name="Google Shape;428;p40" descr="Decision tree: Part 2/2. Entropy and Information Gain | by Azika Amelia |  Towards Data Science"/>
          <p:cNvPicPr preferRelativeResize="0"/>
          <p:nvPr/>
        </p:nvPicPr>
        <p:blipFill rotWithShape="1">
          <a:blip r:embed="rId4">
            <a:alphaModFix/>
          </a:blip>
          <a:srcRect/>
          <a:stretch/>
        </p:blipFill>
        <p:spPr>
          <a:xfrm>
            <a:off x="7642369" y="3429000"/>
            <a:ext cx="4470633" cy="3276600"/>
          </a:xfrm>
          <a:prstGeom prst="rect">
            <a:avLst/>
          </a:prstGeom>
          <a:noFill/>
          <a:ln>
            <a:noFill/>
          </a:ln>
        </p:spPr>
      </p:pic>
      <p:sp>
        <p:nvSpPr>
          <p:cNvPr id="429" name="Google Shape;429;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430" name="Google Shape;430;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4400" b="1">
                <a:latin typeface="Times New Roman"/>
                <a:ea typeface="Times New Roman"/>
                <a:cs typeface="Times New Roman"/>
                <a:sym typeface="Times New Roman"/>
              </a:rPr>
              <a:t>Statistical fundamentals and terminology for </a:t>
            </a:r>
            <a:br>
              <a:rPr lang="en-US" sz="4400" b="1">
                <a:latin typeface="Times New Roman"/>
                <a:ea typeface="Times New Roman"/>
                <a:cs typeface="Times New Roman"/>
                <a:sym typeface="Times New Roman"/>
              </a:rPr>
            </a:br>
            <a:r>
              <a:rPr lang="en-US" sz="4400" b="1">
                <a:latin typeface="Times New Roman"/>
                <a:ea typeface="Times New Roman"/>
                <a:cs typeface="Times New Roman"/>
                <a:sym typeface="Times New Roman"/>
              </a:rPr>
              <a:t>model building and validation</a:t>
            </a:r>
            <a:endParaRPr/>
          </a:p>
        </p:txBody>
      </p:sp>
      <p:pic>
        <p:nvPicPr>
          <p:cNvPr id="436" name="Google Shape;436;p41"/>
          <p:cNvPicPr preferRelativeResize="0">
            <a:picLocks noGrp="1"/>
          </p:cNvPicPr>
          <p:nvPr>
            <p:ph type="body" idx="1"/>
          </p:nvPr>
        </p:nvPicPr>
        <p:blipFill rotWithShape="1">
          <a:blip r:embed="rId3">
            <a:alphaModFix/>
          </a:blip>
          <a:srcRect/>
          <a:stretch/>
        </p:blipFill>
        <p:spPr>
          <a:xfrm>
            <a:off x="158429" y="2954682"/>
            <a:ext cx="7143750" cy="2076450"/>
          </a:xfrm>
          <a:prstGeom prst="rect">
            <a:avLst/>
          </a:prstGeom>
          <a:noFill/>
          <a:ln>
            <a:noFill/>
          </a:ln>
        </p:spPr>
      </p:pic>
      <p:sp>
        <p:nvSpPr>
          <p:cNvPr id="437" name="Google Shape;437;p41"/>
          <p:cNvSpPr txBox="1"/>
          <p:nvPr/>
        </p:nvSpPr>
        <p:spPr>
          <a:xfrm>
            <a:off x="1554059" y="1530315"/>
            <a:ext cx="942712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BDC1C6"/>
                </a:solidFill>
                <a:latin typeface="arial"/>
                <a:ea typeface="arial"/>
                <a:cs typeface="arial"/>
                <a:sym typeface="arial"/>
              </a:rPr>
              <a:t>Gini index and entropy is </a:t>
            </a:r>
            <a:r>
              <a:rPr lang="en-US" sz="1800" b="1" i="0" u="none" strike="noStrike" cap="none">
                <a:solidFill>
                  <a:srgbClr val="BDC1C6"/>
                </a:solidFill>
                <a:latin typeface="arial"/>
                <a:ea typeface="arial"/>
                <a:cs typeface="arial"/>
                <a:sym typeface="arial"/>
              </a:rPr>
              <a:t>the criterion for calculating information gain</a:t>
            </a:r>
            <a:r>
              <a:rPr lang="en-US" sz="1800" b="0" i="0" u="none" strike="noStrike" cap="none">
                <a:solidFill>
                  <a:srgbClr val="BDC1C6"/>
                </a:solidFill>
                <a:latin typeface="arial"/>
                <a:ea typeface="arial"/>
                <a:cs typeface="arial"/>
                <a:sym typeface="arial"/>
              </a:rPr>
              <a:t>.</a:t>
            </a:r>
            <a:endParaRPr/>
          </a:p>
          <a:p>
            <a:pPr marL="0" marR="0" lvl="0" indent="0" algn="l" rtl="0">
              <a:spcBef>
                <a:spcPts val="0"/>
              </a:spcBef>
              <a:spcAft>
                <a:spcPts val="0"/>
              </a:spcAft>
              <a:buNone/>
            </a:pPr>
            <a:r>
              <a:rPr lang="en-US" sz="1800" b="0" i="0" u="none" strike="noStrike" cap="none">
                <a:solidFill>
                  <a:srgbClr val="BDC1C6"/>
                </a:solidFill>
                <a:latin typeface="arial"/>
                <a:ea typeface="arial"/>
                <a:cs typeface="arial"/>
                <a:sym typeface="arial"/>
              </a:rPr>
              <a:t>Both gini and entropy are measures of impurity of a node. </a:t>
            </a:r>
            <a:endParaRPr/>
          </a:p>
          <a:p>
            <a:pPr marL="0" marR="0" lvl="0" indent="0" algn="l" rtl="0">
              <a:spcBef>
                <a:spcPts val="0"/>
              </a:spcBef>
              <a:spcAft>
                <a:spcPts val="0"/>
              </a:spcAft>
              <a:buNone/>
            </a:pPr>
            <a:r>
              <a:rPr lang="en-US" sz="1800" b="0" i="0" u="none" strike="noStrike" cap="none">
                <a:solidFill>
                  <a:srgbClr val="BDC1C6"/>
                </a:solidFill>
                <a:latin typeface="arial"/>
                <a:ea typeface="arial"/>
                <a:cs typeface="arial"/>
                <a:sym typeface="arial"/>
              </a:rPr>
              <a:t>A node having multiple classes is impure whereas a node having only one class is pure. </a:t>
            </a:r>
            <a:endParaRPr sz="1800" b="0" i="0" u="none" strike="noStrike" cap="none">
              <a:solidFill>
                <a:schemeClr val="dk1"/>
              </a:solidFill>
              <a:latin typeface="Calibri"/>
              <a:ea typeface="Calibri"/>
              <a:cs typeface="Calibri"/>
              <a:sym typeface="Calibri"/>
            </a:endParaRPr>
          </a:p>
        </p:txBody>
      </p:sp>
      <p:pic>
        <p:nvPicPr>
          <p:cNvPr id="438" name="Google Shape;438;p41" descr="gini index in machine learning for Sale OFF 68%"/>
          <p:cNvPicPr preferRelativeResize="0"/>
          <p:nvPr/>
        </p:nvPicPr>
        <p:blipFill rotWithShape="1">
          <a:blip r:embed="rId4">
            <a:alphaModFix/>
          </a:blip>
          <a:srcRect/>
          <a:stretch/>
        </p:blipFill>
        <p:spPr>
          <a:xfrm>
            <a:off x="7643332" y="2544039"/>
            <a:ext cx="3710468" cy="2619375"/>
          </a:xfrm>
          <a:prstGeom prst="rect">
            <a:avLst/>
          </a:prstGeom>
          <a:noFill/>
          <a:ln>
            <a:noFill/>
          </a:ln>
        </p:spPr>
      </p:pic>
      <p:sp>
        <p:nvSpPr>
          <p:cNvPr id="439" name="Google Shape;43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440" name="Google Shape;44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Bias versus variance trade-off </a:t>
            </a:r>
            <a:endParaRPr/>
          </a:p>
        </p:txBody>
      </p:sp>
      <p:sp>
        <p:nvSpPr>
          <p:cNvPr id="446" name="Google Shape;446;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BDC1C6"/>
              </a:buClr>
              <a:buSzPts val="2800"/>
              <a:buChar char="•"/>
            </a:pPr>
            <a:r>
              <a:rPr lang="en-US" b="1" i="0">
                <a:solidFill>
                  <a:srgbClr val="BDC1C6"/>
                </a:solidFill>
                <a:latin typeface="arial"/>
                <a:ea typeface="arial"/>
                <a:cs typeface="arial"/>
                <a:sym typeface="arial"/>
              </a:rPr>
              <a:t>Bias and variance are inversely connected</a:t>
            </a:r>
            <a:r>
              <a:rPr lang="en-US" b="0" i="0">
                <a:solidFill>
                  <a:srgbClr val="BDC1C6"/>
                </a:solidFill>
                <a:latin typeface="arial"/>
                <a:ea typeface="arial"/>
                <a:cs typeface="arial"/>
                <a:sym typeface="arial"/>
              </a:rPr>
              <a:t>. It is impossible to have an ML model with a low bias and a low variance. When a data engineer modifies the ML algorithm to better fit a given data set, it will lead to low bias—but it will increase variance</a:t>
            </a:r>
            <a:endParaRPr/>
          </a:p>
        </p:txBody>
      </p:sp>
      <p:pic>
        <p:nvPicPr>
          <p:cNvPr id="447" name="Google Shape;447;p42"/>
          <p:cNvPicPr preferRelativeResize="0"/>
          <p:nvPr/>
        </p:nvPicPr>
        <p:blipFill rotWithShape="1">
          <a:blip r:embed="rId3">
            <a:alphaModFix/>
          </a:blip>
          <a:srcRect/>
          <a:stretch/>
        </p:blipFill>
        <p:spPr>
          <a:xfrm>
            <a:off x="343949" y="3488924"/>
            <a:ext cx="11258025" cy="2822976"/>
          </a:xfrm>
          <a:prstGeom prst="rect">
            <a:avLst/>
          </a:prstGeom>
          <a:noFill/>
          <a:ln>
            <a:noFill/>
          </a:ln>
        </p:spPr>
      </p:pic>
      <p:sp>
        <p:nvSpPr>
          <p:cNvPr id="448" name="Google Shape;448;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449" name="Google Shape;449;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3"/>
          <p:cNvSpPr txBox="1">
            <a:spLocks noGrp="1"/>
          </p:cNvSpPr>
          <p:nvPr>
            <p:ph type="title"/>
          </p:nvPr>
        </p:nvSpPr>
        <p:spPr>
          <a:xfrm>
            <a:off x="1955801" y="1120187"/>
            <a:ext cx="7144834" cy="52986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Bias versus variance trade-off </a:t>
            </a:r>
            <a:endParaRPr/>
          </a:p>
        </p:txBody>
      </p:sp>
      <p:sp>
        <p:nvSpPr>
          <p:cNvPr id="455" name="Google Shape;455;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456" name="Google Shape;456;p43" descr="Visualizing bias and variance tradeoff using a bulls-eye diagram | Download  Scientific Diagram"/>
          <p:cNvPicPr preferRelativeResize="0"/>
          <p:nvPr/>
        </p:nvPicPr>
        <p:blipFill rotWithShape="1">
          <a:blip r:embed="rId3">
            <a:alphaModFix/>
          </a:blip>
          <a:srcRect/>
          <a:stretch/>
        </p:blipFill>
        <p:spPr>
          <a:xfrm>
            <a:off x="2777715" y="1710287"/>
            <a:ext cx="5501005" cy="4582013"/>
          </a:xfrm>
          <a:prstGeom prst="rect">
            <a:avLst/>
          </a:prstGeom>
          <a:noFill/>
          <a:ln>
            <a:noFill/>
          </a:ln>
        </p:spPr>
      </p:pic>
      <p:sp>
        <p:nvSpPr>
          <p:cNvPr id="457" name="Google Shape;457;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458" name="Google Shape;45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Bias versus variance trade-off </a:t>
            </a:r>
            <a:endParaRPr/>
          </a:p>
        </p:txBody>
      </p:sp>
      <p:sp>
        <p:nvSpPr>
          <p:cNvPr id="464" name="Google Shape;464;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465" name="Google Shape;465;p44" descr="What is the bias-variance tradeoff? - Quora"/>
          <p:cNvPicPr preferRelativeResize="0"/>
          <p:nvPr/>
        </p:nvPicPr>
        <p:blipFill rotWithShape="1">
          <a:blip r:embed="rId3">
            <a:alphaModFix/>
          </a:blip>
          <a:srcRect/>
          <a:stretch/>
        </p:blipFill>
        <p:spPr>
          <a:xfrm>
            <a:off x="299720" y="2184559"/>
            <a:ext cx="5796280" cy="4175125"/>
          </a:xfrm>
          <a:prstGeom prst="rect">
            <a:avLst/>
          </a:prstGeom>
          <a:noFill/>
          <a:ln>
            <a:noFill/>
          </a:ln>
        </p:spPr>
      </p:pic>
      <p:pic>
        <p:nvPicPr>
          <p:cNvPr id="466" name="Google Shape;466;p44" descr="Understanding the Bias-Variance Tradeoff | by Seema Singh | Towards Data  Science"/>
          <p:cNvPicPr preferRelativeResize="0"/>
          <p:nvPr/>
        </p:nvPicPr>
        <p:blipFill rotWithShape="1">
          <a:blip r:embed="rId4">
            <a:alphaModFix/>
          </a:blip>
          <a:srcRect/>
          <a:stretch/>
        </p:blipFill>
        <p:spPr>
          <a:xfrm>
            <a:off x="6289040" y="1690688"/>
            <a:ext cx="5689600" cy="4668996"/>
          </a:xfrm>
          <a:prstGeom prst="rect">
            <a:avLst/>
          </a:prstGeom>
          <a:noFill/>
          <a:ln>
            <a:noFill/>
          </a:ln>
        </p:spPr>
      </p:pic>
      <p:sp>
        <p:nvSpPr>
          <p:cNvPr id="467" name="Google Shape;467;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468" name="Google Shape;468;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474" name="Google Shape;474;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475" name="Google Shape;475;p45"/>
          <p:cNvPicPr preferRelativeResize="0"/>
          <p:nvPr/>
        </p:nvPicPr>
        <p:blipFill rotWithShape="1">
          <a:blip r:embed="rId3">
            <a:alphaModFix/>
          </a:blip>
          <a:srcRect/>
          <a:stretch/>
        </p:blipFill>
        <p:spPr>
          <a:xfrm>
            <a:off x="660401" y="365125"/>
            <a:ext cx="10693400" cy="5811837"/>
          </a:xfrm>
          <a:prstGeom prst="rect">
            <a:avLst/>
          </a:prstGeom>
          <a:noFill/>
          <a:ln>
            <a:noFill/>
          </a:ln>
        </p:spPr>
      </p:pic>
      <p:sp>
        <p:nvSpPr>
          <p:cNvPr id="476" name="Google Shape;476;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477" name="Google Shape;47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Train and test data </a:t>
            </a:r>
            <a:endParaRPr/>
          </a:p>
        </p:txBody>
      </p:sp>
      <p:pic>
        <p:nvPicPr>
          <p:cNvPr id="483" name="Google Shape;483;p46"/>
          <p:cNvPicPr preferRelativeResize="0">
            <a:picLocks noGrp="1"/>
          </p:cNvPicPr>
          <p:nvPr>
            <p:ph type="body" idx="1"/>
          </p:nvPr>
        </p:nvPicPr>
        <p:blipFill rotWithShape="1">
          <a:blip r:embed="rId3">
            <a:alphaModFix/>
          </a:blip>
          <a:srcRect/>
          <a:stretch/>
        </p:blipFill>
        <p:spPr>
          <a:xfrm>
            <a:off x="1564584" y="1690703"/>
            <a:ext cx="8436300" cy="3759000"/>
          </a:xfrm>
          <a:prstGeom prst="rect">
            <a:avLst/>
          </a:prstGeom>
          <a:noFill/>
          <a:ln>
            <a:noFill/>
          </a:ln>
        </p:spPr>
      </p:pic>
      <p:sp>
        <p:nvSpPr>
          <p:cNvPr id="484" name="Google Shape;484;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485" name="Google Shape;485;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Train and test data </a:t>
            </a:r>
            <a:endParaRPr/>
          </a:p>
        </p:txBody>
      </p:sp>
      <p:pic>
        <p:nvPicPr>
          <p:cNvPr id="491" name="Google Shape;491;p47"/>
          <p:cNvPicPr preferRelativeResize="0">
            <a:picLocks noGrp="1"/>
          </p:cNvPicPr>
          <p:nvPr>
            <p:ph type="body" idx="1"/>
          </p:nvPr>
        </p:nvPicPr>
        <p:blipFill rotWithShape="1">
          <a:blip r:embed="rId3">
            <a:alphaModFix/>
          </a:blip>
          <a:srcRect/>
          <a:stretch/>
        </p:blipFill>
        <p:spPr>
          <a:xfrm>
            <a:off x="2214562" y="2686844"/>
            <a:ext cx="7762875" cy="2628900"/>
          </a:xfrm>
          <a:prstGeom prst="rect">
            <a:avLst/>
          </a:prstGeom>
          <a:noFill/>
          <a:ln>
            <a:noFill/>
          </a:ln>
        </p:spPr>
      </p:pic>
      <p:sp>
        <p:nvSpPr>
          <p:cNvPr id="492" name="Google Shape;49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493" name="Google Shape;49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Linear regression versus gradient descent </a:t>
            </a:r>
            <a:endParaRPr b="1"/>
          </a:p>
        </p:txBody>
      </p:sp>
      <p:sp>
        <p:nvSpPr>
          <p:cNvPr id="499" name="Google Shape;499;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BDC1C6"/>
              </a:buClr>
              <a:buSzPts val="2800"/>
              <a:buNone/>
            </a:pPr>
            <a:r>
              <a:rPr lang="en-US" b="0" i="0">
                <a:solidFill>
                  <a:srgbClr val="BDC1C6"/>
                </a:solidFill>
                <a:latin typeface="arial"/>
                <a:ea typeface="arial"/>
                <a:cs typeface="arial"/>
                <a:sym typeface="arial"/>
              </a:rPr>
              <a:t>Linear Regression</a:t>
            </a:r>
            <a:endParaRPr/>
          </a:p>
          <a:p>
            <a:pPr marL="228600" lvl="0" indent="-228600" algn="l" rtl="0">
              <a:lnSpc>
                <a:spcPct val="90000"/>
              </a:lnSpc>
              <a:spcBef>
                <a:spcPts val="1000"/>
              </a:spcBef>
              <a:spcAft>
                <a:spcPts val="0"/>
              </a:spcAft>
              <a:buClr>
                <a:srgbClr val="BDC1C6"/>
              </a:buClr>
              <a:buSzPts val="2800"/>
              <a:buChar char="•"/>
            </a:pPr>
            <a:r>
              <a:rPr lang="en-US" b="0" i="0">
                <a:solidFill>
                  <a:srgbClr val="BDC1C6"/>
                </a:solidFill>
                <a:latin typeface="arial"/>
                <a:ea typeface="arial"/>
                <a:cs typeface="arial"/>
                <a:sym typeface="arial"/>
              </a:rPr>
              <a:t>Linear regression analysis is used </a:t>
            </a:r>
            <a:r>
              <a:rPr lang="en-US" b="1" i="0">
                <a:solidFill>
                  <a:srgbClr val="BDC1C6"/>
                </a:solidFill>
                <a:latin typeface="arial"/>
                <a:ea typeface="arial"/>
                <a:cs typeface="arial"/>
                <a:sym typeface="arial"/>
              </a:rPr>
              <a:t>to predict the value of a variable based on the value of another variable</a:t>
            </a:r>
            <a:r>
              <a:rPr lang="en-US" b="0" i="0">
                <a:solidFill>
                  <a:srgbClr val="BDC1C6"/>
                </a:solidFill>
                <a:latin typeface="arial"/>
                <a:ea typeface="arial"/>
                <a:cs typeface="arial"/>
                <a:sym typeface="arial"/>
              </a:rPr>
              <a:t>. </a:t>
            </a:r>
            <a:endParaRPr/>
          </a:p>
          <a:p>
            <a:pPr marL="228600" lvl="0" indent="-228600" algn="l" rtl="0">
              <a:lnSpc>
                <a:spcPct val="90000"/>
              </a:lnSpc>
              <a:spcBef>
                <a:spcPts val="1000"/>
              </a:spcBef>
              <a:spcAft>
                <a:spcPts val="0"/>
              </a:spcAft>
              <a:buClr>
                <a:srgbClr val="BDC1C6"/>
              </a:buClr>
              <a:buSzPts val="2800"/>
              <a:buChar char="•"/>
            </a:pPr>
            <a:r>
              <a:rPr lang="en-US" b="0" i="0">
                <a:solidFill>
                  <a:srgbClr val="BDC1C6"/>
                </a:solidFill>
                <a:latin typeface="arial"/>
                <a:ea typeface="arial"/>
                <a:cs typeface="arial"/>
                <a:sym typeface="arial"/>
              </a:rPr>
              <a:t>The variable you want to predict is called the dependent variable. </a:t>
            </a:r>
            <a:endParaRPr/>
          </a:p>
          <a:p>
            <a:pPr marL="228600" lvl="0" indent="-228600" algn="l" rtl="0">
              <a:lnSpc>
                <a:spcPct val="90000"/>
              </a:lnSpc>
              <a:spcBef>
                <a:spcPts val="1000"/>
              </a:spcBef>
              <a:spcAft>
                <a:spcPts val="0"/>
              </a:spcAft>
              <a:buClr>
                <a:srgbClr val="BDC1C6"/>
              </a:buClr>
              <a:buSzPts val="2800"/>
              <a:buChar char="•"/>
            </a:pPr>
            <a:r>
              <a:rPr lang="en-US" b="0" i="0">
                <a:solidFill>
                  <a:srgbClr val="BDC1C6"/>
                </a:solidFill>
                <a:latin typeface="arial"/>
                <a:ea typeface="arial"/>
                <a:cs typeface="arial"/>
                <a:sym typeface="arial"/>
              </a:rPr>
              <a:t>The variable you are using to predict the other variable's value is called the independent variable.</a:t>
            </a:r>
            <a:endParaRPr/>
          </a:p>
          <a:p>
            <a:pPr marL="0" lvl="0" indent="0" algn="l" rtl="0">
              <a:lnSpc>
                <a:spcPct val="90000"/>
              </a:lnSpc>
              <a:spcBef>
                <a:spcPts val="1000"/>
              </a:spcBef>
              <a:spcAft>
                <a:spcPts val="0"/>
              </a:spcAft>
              <a:buClr>
                <a:srgbClr val="BDC1C6"/>
              </a:buClr>
              <a:buSzPts val="2800"/>
              <a:buNone/>
            </a:pPr>
            <a:br>
              <a:rPr lang="en-US" b="0" i="0">
                <a:solidFill>
                  <a:srgbClr val="BDC1C6"/>
                </a:solidFill>
                <a:latin typeface="arial"/>
                <a:ea typeface="arial"/>
                <a:cs typeface="arial"/>
                <a:sym typeface="arial"/>
              </a:rPr>
            </a:br>
            <a:endParaRPr/>
          </a:p>
        </p:txBody>
      </p:sp>
      <p:sp>
        <p:nvSpPr>
          <p:cNvPr id="500" name="Google Shape;500;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01" name="Google Shape;501;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Linear regression versus gradient descent </a:t>
            </a:r>
            <a:endParaRPr/>
          </a:p>
        </p:txBody>
      </p:sp>
      <p:sp>
        <p:nvSpPr>
          <p:cNvPr id="507" name="Google Shape;507;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rgbClr val="BDC1C6"/>
              </a:buClr>
              <a:buSzPct val="100000"/>
              <a:buChar char="•"/>
            </a:pPr>
            <a:r>
              <a:rPr lang="en-US" b="0" i="0">
                <a:solidFill>
                  <a:srgbClr val="BDC1C6"/>
                </a:solidFill>
                <a:latin typeface="arial"/>
                <a:ea typeface="arial"/>
                <a:cs typeface="arial"/>
                <a:sym typeface="arial"/>
              </a:rPr>
              <a:t>Gradient descent is </a:t>
            </a:r>
            <a:r>
              <a:rPr lang="en-US" b="1" i="0">
                <a:solidFill>
                  <a:srgbClr val="BDC1C6"/>
                </a:solidFill>
                <a:latin typeface="arial"/>
                <a:ea typeface="arial"/>
                <a:cs typeface="arial"/>
                <a:sym typeface="arial"/>
              </a:rPr>
              <a:t>an optimization algorithm used to find the values of parameters</a:t>
            </a:r>
            <a:r>
              <a:rPr lang="en-US" b="0" i="0">
                <a:solidFill>
                  <a:srgbClr val="BDC1C6"/>
                </a:solidFill>
                <a:latin typeface="arial"/>
                <a:ea typeface="arial"/>
                <a:cs typeface="arial"/>
                <a:sym typeface="arial"/>
              </a:rPr>
              <a:t> (coefficients) of a function (f) that minimizes a cost function (cost).</a:t>
            </a:r>
            <a:endParaRPr/>
          </a:p>
          <a:p>
            <a:pPr marL="228600" lvl="0" indent="-228600" algn="l" rtl="0">
              <a:lnSpc>
                <a:spcPct val="90000"/>
              </a:lnSpc>
              <a:spcBef>
                <a:spcPts val="1000"/>
              </a:spcBef>
              <a:spcAft>
                <a:spcPts val="0"/>
              </a:spcAft>
              <a:buClr>
                <a:srgbClr val="BDC1C6"/>
              </a:buClr>
              <a:buSzPct val="100000"/>
              <a:buChar char="•"/>
            </a:pPr>
            <a:r>
              <a:rPr lang="en-US" b="0" i="0">
                <a:solidFill>
                  <a:srgbClr val="BDC1C6"/>
                </a:solidFill>
                <a:latin typeface="arial"/>
                <a:ea typeface="arial"/>
                <a:cs typeface="arial"/>
                <a:sym typeface="arial"/>
              </a:rPr>
              <a:t>Gradient descent is </a:t>
            </a:r>
            <a:r>
              <a:rPr lang="en-US" b="1" i="0">
                <a:solidFill>
                  <a:srgbClr val="BDC1C6"/>
                </a:solidFill>
                <a:latin typeface="arial"/>
                <a:ea typeface="arial"/>
                <a:cs typeface="arial"/>
                <a:sym typeface="arial"/>
              </a:rPr>
              <a:t>an optimization algorithm which</a:t>
            </a:r>
            <a:r>
              <a:rPr lang="en-US" b="0" i="0">
                <a:solidFill>
                  <a:srgbClr val="BDC1C6"/>
                </a:solidFill>
                <a:latin typeface="arial"/>
                <a:ea typeface="arial"/>
                <a:cs typeface="arial"/>
                <a:sym typeface="arial"/>
              </a:rPr>
              <a:t> is commonly-used to train machine learning models and neural networks. Training data helps these models learn over time, and the cost function within gradient descent specifically acts as a barometer, gauging its accuracy with each iteration of parameter updates.</a:t>
            </a:r>
            <a:endParaRPr/>
          </a:p>
          <a:p>
            <a:pPr marL="0" lvl="0" indent="0" algn="l" rtl="0">
              <a:lnSpc>
                <a:spcPct val="90000"/>
              </a:lnSpc>
              <a:spcBef>
                <a:spcPts val="1000"/>
              </a:spcBef>
              <a:spcAft>
                <a:spcPts val="0"/>
              </a:spcAft>
              <a:buClr>
                <a:srgbClr val="BDC1C6"/>
              </a:buClr>
              <a:buSzPct val="100000"/>
              <a:buNone/>
            </a:pPr>
            <a:br>
              <a:rPr lang="en-US" b="0" i="0">
                <a:solidFill>
                  <a:srgbClr val="BDC1C6"/>
                </a:solidFill>
                <a:latin typeface="arial"/>
                <a:ea typeface="arial"/>
                <a:cs typeface="arial"/>
                <a:sym typeface="arial"/>
              </a:rPr>
            </a:br>
            <a:br>
              <a:rPr lang="en-US" b="0" i="0">
                <a:solidFill>
                  <a:srgbClr val="BDC1C6"/>
                </a:solidFill>
                <a:latin typeface="arial"/>
                <a:ea typeface="arial"/>
                <a:cs typeface="arial"/>
                <a:sym typeface="arial"/>
              </a:rPr>
            </a:br>
            <a:endParaRPr/>
          </a:p>
        </p:txBody>
      </p:sp>
      <p:pic>
        <p:nvPicPr>
          <p:cNvPr id="508" name="Google Shape;508;p49" descr="Gradient Descent — ML Glossary documentation"/>
          <p:cNvPicPr preferRelativeResize="0"/>
          <p:nvPr/>
        </p:nvPicPr>
        <p:blipFill rotWithShape="1">
          <a:blip r:embed="rId3">
            <a:alphaModFix/>
          </a:blip>
          <a:srcRect/>
          <a:stretch/>
        </p:blipFill>
        <p:spPr>
          <a:xfrm>
            <a:off x="4335956" y="4918228"/>
            <a:ext cx="2809875" cy="1716689"/>
          </a:xfrm>
          <a:prstGeom prst="rect">
            <a:avLst/>
          </a:prstGeom>
          <a:noFill/>
          <a:ln>
            <a:noFill/>
          </a:ln>
        </p:spPr>
      </p:pic>
      <p:sp>
        <p:nvSpPr>
          <p:cNvPr id="509" name="Google Shape;50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10" name="Google Shape;51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Machine learning </a:t>
            </a:r>
            <a:endParaRPr/>
          </a:p>
        </p:txBody>
      </p:sp>
      <p:sp>
        <p:nvSpPr>
          <p:cNvPr id="123" name="Google Shape;123;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An overview of machine learning landscape is as follows:</a:t>
            </a:r>
            <a:endParaRPr/>
          </a:p>
          <a:p>
            <a:pPr marL="228600" lvl="0" indent="-50800" algn="l" rtl="0">
              <a:lnSpc>
                <a:spcPct val="90000"/>
              </a:lnSpc>
              <a:spcBef>
                <a:spcPts val="1000"/>
              </a:spcBef>
              <a:spcAft>
                <a:spcPts val="0"/>
              </a:spcAft>
              <a:buClr>
                <a:schemeClr val="dk1"/>
              </a:buClr>
              <a:buSzPts val="2800"/>
              <a:buNone/>
            </a:pPr>
            <a:endParaRPr/>
          </a:p>
        </p:txBody>
      </p:sp>
      <p:pic>
        <p:nvPicPr>
          <p:cNvPr id="124" name="Google Shape;124;p5"/>
          <p:cNvPicPr preferRelativeResize="0"/>
          <p:nvPr/>
        </p:nvPicPr>
        <p:blipFill rotWithShape="1">
          <a:blip r:embed="rId3">
            <a:alphaModFix/>
          </a:blip>
          <a:srcRect/>
          <a:stretch/>
        </p:blipFill>
        <p:spPr>
          <a:xfrm>
            <a:off x="3224444" y="2467992"/>
            <a:ext cx="5867400" cy="4181383"/>
          </a:xfrm>
          <a:prstGeom prst="rect">
            <a:avLst/>
          </a:prstGeom>
          <a:noFill/>
          <a:ln>
            <a:noFill/>
          </a:ln>
        </p:spPr>
      </p:pic>
      <p:sp>
        <p:nvSpPr>
          <p:cNvPr id="125" name="Google Shape;1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26" name="Google Shape;1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Linear regression</a:t>
            </a:r>
            <a:endParaRPr/>
          </a:p>
        </p:txBody>
      </p:sp>
      <p:sp>
        <p:nvSpPr>
          <p:cNvPr id="516" name="Google Shape;516;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517" name="Google Shape;517;p50" descr="LinearRegression - mlxtend"/>
          <p:cNvPicPr preferRelativeResize="0"/>
          <p:nvPr/>
        </p:nvPicPr>
        <p:blipFill rotWithShape="1">
          <a:blip r:embed="rId3">
            <a:alphaModFix/>
          </a:blip>
          <a:srcRect/>
          <a:stretch/>
        </p:blipFill>
        <p:spPr>
          <a:xfrm>
            <a:off x="131446" y="2072640"/>
            <a:ext cx="5801994" cy="4104323"/>
          </a:xfrm>
          <a:prstGeom prst="rect">
            <a:avLst/>
          </a:prstGeom>
          <a:noFill/>
          <a:ln>
            <a:noFill/>
          </a:ln>
        </p:spPr>
      </p:pic>
      <p:pic>
        <p:nvPicPr>
          <p:cNvPr id="518" name="Google Shape;518;p50" descr="Linear Regression with One Regressor | AnalystPrep - FRM Part 1"/>
          <p:cNvPicPr preferRelativeResize="0"/>
          <p:nvPr/>
        </p:nvPicPr>
        <p:blipFill rotWithShape="1">
          <a:blip r:embed="rId4">
            <a:alphaModFix/>
          </a:blip>
          <a:srcRect/>
          <a:stretch/>
        </p:blipFill>
        <p:spPr>
          <a:xfrm>
            <a:off x="5933441" y="1825625"/>
            <a:ext cx="5420360" cy="4006215"/>
          </a:xfrm>
          <a:prstGeom prst="rect">
            <a:avLst/>
          </a:prstGeom>
          <a:noFill/>
          <a:ln>
            <a:noFill/>
          </a:ln>
        </p:spPr>
      </p:pic>
      <p:sp>
        <p:nvSpPr>
          <p:cNvPr id="519" name="Google Shape;51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20" name="Google Shape;52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Linear regression</a:t>
            </a:r>
            <a:endParaRPr/>
          </a:p>
        </p:txBody>
      </p:sp>
      <p:sp>
        <p:nvSpPr>
          <p:cNvPr id="526" name="Google Shape;526;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527" name="Google Shape;527;p51" descr="The Regression Line"/>
          <p:cNvPicPr preferRelativeResize="0"/>
          <p:nvPr/>
        </p:nvPicPr>
        <p:blipFill rotWithShape="1">
          <a:blip r:embed="rId3">
            <a:alphaModFix/>
          </a:blip>
          <a:srcRect/>
          <a:stretch/>
        </p:blipFill>
        <p:spPr>
          <a:xfrm>
            <a:off x="1722120" y="1825625"/>
            <a:ext cx="8864600" cy="4920615"/>
          </a:xfrm>
          <a:prstGeom prst="rect">
            <a:avLst/>
          </a:prstGeom>
          <a:noFill/>
          <a:ln>
            <a:noFill/>
          </a:ln>
        </p:spPr>
      </p:pic>
      <p:sp>
        <p:nvSpPr>
          <p:cNvPr id="528" name="Google Shape;528;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29" name="Google Shape;52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Linear regression versus gradient descent </a:t>
            </a:r>
            <a:endParaRPr/>
          </a:p>
        </p:txBody>
      </p:sp>
      <p:sp>
        <p:nvSpPr>
          <p:cNvPr id="535" name="Google Shape;535;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536" name="Google Shape;536;p52"/>
          <p:cNvPicPr preferRelativeResize="0"/>
          <p:nvPr/>
        </p:nvPicPr>
        <p:blipFill rotWithShape="1">
          <a:blip r:embed="rId3">
            <a:alphaModFix/>
          </a:blip>
          <a:srcRect/>
          <a:stretch/>
        </p:blipFill>
        <p:spPr>
          <a:xfrm>
            <a:off x="325120" y="1278384"/>
            <a:ext cx="11592560" cy="5431978"/>
          </a:xfrm>
          <a:prstGeom prst="rect">
            <a:avLst/>
          </a:prstGeom>
          <a:noFill/>
          <a:ln>
            <a:noFill/>
          </a:ln>
        </p:spPr>
      </p:pic>
      <p:sp>
        <p:nvSpPr>
          <p:cNvPr id="537" name="Google Shape;537;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38" name="Google Shape;53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Linear regression versus gradient descent </a:t>
            </a:r>
            <a:endParaRPr/>
          </a:p>
        </p:txBody>
      </p:sp>
      <p:sp>
        <p:nvSpPr>
          <p:cNvPr id="544" name="Google Shape;544;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BDC1C6"/>
              </a:buClr>
              <a:buSzPts val="2800"/>
              <a:buChar char="•"/>
            </a:pPr>
            <a:r>
              <a:rPr lang="en-US" b="0" i="0">
                <a:solidFill>
                  <a:srgbClr val="BDC1C6"/>
                </a:solidFill>
                <a:latin typeface="arial"/>
                <a:ea typeface="arial"/>
                <a:cs typeface="arial"/>
                <a:sym typeface="arial"/>
              </a:rPr>
              <a:t>The simple linear regression model is essentially a linear equation of the form </a:t>
            </a:r>
            <a:r>
              <a:rPr lang="en-US" b="1" i="0">
                <a:solidFill>
                  <a:srgbClr val="BDC1C6"/>
                </a:solidFill>
                <a:latin typeface="arial"/>
                <a:ea typeface="arial"/>
                <a:cs typeface="arial"/>
                <a:sym typeface="arial"/>
              </a:rPr>
              <a:t>y = c + b*x</a:t>
            </a:r>
            <a:r>
              <a:rPr lang="en-US" b="0" i="0">
                <a:solidFill>
                  <a:srgbClr val="BDC1C6"/>
                </a:solidFill>
                <a:latin typeface="arial"/>
                <a:ea typeface="arial"/>
                <a:cs typeface="arial"/>
                <a:sym typeface="arial"/>
              </a:rPr>
              <a:t>; where y is the dependent variable (outcome), x is the independent variable (predictor), b is the slope of the line; also known as regression coefficient and c is the intercept; labeled as constant.</a:t>
            </a:r>
            <a:endParaRPr/>
          </a:p>
          <a:p>
            <a:pPr marL="228600" lvl="0" indent="-228600" algn="l" rtl="0">
              <a:lnSpc>
                <a:spcPct val="90000"/>
              </a:lnSpc>
              <a:spcBef>
                <a:spcPts val="1000"/>
              </a:spcBef>
              <a:spcAft>
                <a:spcPts val="0"/>
              </a:spcAft>
              <a:buClr>
                <a:srgbClr val="BDC1C6"/>
              </a:buClr>
              <a:buSzPts val="2800"/>
              <a:buChar char="•"/>
            </a:pPr>
            <a:br>
              <a:rPr lang="en-US" b="0" i="0">
                <a:solidFill>
                  <a:srgbClr val="BDC1C6"/>
                </a:solidFill>
                <a:latin typeface="arial"/>
                <a:ea typeface="arial"/>
                <a:cs typeface="arial"/>
                <a:sym typeface="arial"/>
              </a:rPr>
            </a:br>
            <a:endParaRPr/>
          </a:p>
        </p:txBody>
      </p:sp>
      <p:pic>
        <p:nvPicPr>
          <p:cNvPr id="545" name="Google Shape;545;p53"/>
          <p:cNvPicPr preferRelativeResize="0"/>
          <p:nvPr/>
        </p:nvPicPr>
        <p:blipFill rotWithShape="1">
          <a:blip r:embed="rId3">
            <a:alphaModFix/>
          </a:blip>
          <a:srcRect/>
          <a:stretch/>
        </p:blipFill>
        <p:spPr>
          <a:xfrm>
            <a:off x="2281237" y="3773009"/>
            <a:ext cx="7629525" cy="2867487"/>
          </a:xfrm>
          <a:prstGeom prst="rect">
            <a:avLst/>
          </a:prstGeom>
          <a:noFill/>
          <a:ln>
            <a:noFill/>
          </a:ln>
        </p:spPr>
      </p:pic>
      <p:sp>
        <p:nvSpPr>
          <p:cNvPr id="546" name="Google Shape;54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47" name="Google Shape;54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Linear regression versus gradient descent </a:t>
            </a:r>
            <a:endParaRPr/>
          </a:p>
        </p:txBody>
      </p:sp>
      <p:sp>
        <p:nvSpPr>
          <p:cNvPr id="553" name="Google Shape;553;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554" name="Google Shape;554;p54"/>
          <p:cNvPicPr preferRelativeResize="0"/>
          <p:nvPr/>
        </p:nvPicPr>
        <p:blipFill rotWithShape="1">
          <a:blip r:embed="rId3">
            <a:alphaModFix/>
          </a:blip>
          <a:srcRect/>
          <a:stretch/>
        </p:blipFill>
        <p:spPr>
          <a:xfrm>
            <a:off x="690880" y="1690688"/>
            <a:ext cx="10932159" cy="4913312"/>
          </a:xfrm>
          <a:prstGeom prst="rect">
            <a:avLst/>
          </a:prstGeom>
          <a:noFill/>
          <a:ln>
            <a:noFill/>
          </a:ln>
        </p:spPr>
      </p:pic>
      <p:sp>
        <p:nvSpPr>
          <p:cNvPr id="555" name="Google Shape;555;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56" name="Google Shape;556;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562" name="Google Shape;562;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563" name="Google Shape;563;p55" descr="How Gradient Descent Works. Simple Explanation - YouTube"/>
          <p:cNvPicPr preferRelativeResize="0"/>
          <p:nvPr/>
        </p:nvPicPr>
        <p:blipFill rotWithShape="1">
          <a:blip r:embed="rId3">
            <a:alphaModFix/>
          </a:blip>
          <a:srcRect/>
          <a:stretch/>
        </p:blipFill>
        <p:spPr>
          <a:xfrm>
            <a:off x="1046480" y="494029"/>
            <a:ext cx="10810240" cy="5998845"/>
          </a:xfrm>
          <a:prstGeom prst="rect">
            <a:avLst/>
          </a:prstGeom>
          <a:noFill/>
          <a:ln>
            <a:noFill/>
          </a:ln>
        </p:spPr>
      </p:pic>
      <p:sp>
        <p:nvSpPr>
          <p:cNvPr id="564" name="Google Shape;564;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65" name="Google Shape;56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Linear regression versus gradient descent </a:t>
            </a:r>
            <a:endParaRPr/>
          </a:p>
        </p:txBody>
      </p:sp>
      <p:sp>
        <p:nvSpPr>
          <p:cNvPr id="571" name="Google Shape;571;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Mean squared Error calculation</a:t>
            </a:r>
            <a:endParaRPr/>
          </a:p>
          <a:p>
            <a:pPr marL="228600" lvl="0" indent="-228600" algn="l" rtl="0">
              <a:lnSpc>
                <a:spcPct val="90000"/>
              </a:lnSpc>
              <a:spcBef>
                <a:spcPts val="1000"/>
              </a:spcBef>
              <a:spcAft>
                <a:spcPts val="0"/>
              </a:spcAft>
              <a:buClr>
                <a:srgbClr val="BDC1C6"/>
              </a:buClr>
              <a:buSzPts val="2800"/>
              <a:buChar char="•"/>
            </a:pPr>
            <a:r>
              <a:rPr lang="en-US" b="0" i="0">
                <a:solidFill>
                  <a:srgbClr val="BDC1C6"/>
                </a:solidFill>
                <a:latin typeface="arial"/>
                <a:ea typeface="arial"/>
                <a:cs typeface="arial"/>
                <a:sym typeface="arial"/>
              </a:rPr>
              <a:t>Mean squared error (MSE) </a:t>
            </a:r>
            <a:r>
              <a:rPr lang="en-US" b="1" i="0">
                <a:solidFill>
                  <a:srgbClr val="BDC1C6"/>
                </a:solidFill>
                <a:latin typeface="arial"/>
                <a:ea typeface="arial"/>
                <a:cs typeface="arial"/>
                <a:sym typeface="arial"/>
              </a:rPr>
              <a:t>measures the amount of error in statistical models</a:t>
            </a:r>
            <a:r>
              <a:rPr lang="en-US" b="0" i="0">
                <a:solidFill>
                  <a:srgbClr val="BDC1C6"/>
                </a:solidFill>
                <a:latin typeface="arial"/>
                <a:ea typeface="arial"/>
                <a:cs typeface="arial"/>
                <a:sym typeface="arial"/>
              </a:rPr>
              <a:t>. It assesses the average squared difference between the observed and predicted values.</a:t>
            </a:r>
            <a:endParaRPr/>
          </a:p>
          <a:p>
            <a:pPr marL="228600" lvl="0" indent="-228600" algn="l" rtl="0">
              <a:lnSpc>
                <a:spcPct val="90000"/>
              </a:lnSpc>
              <a:spcBef>
                <a:spcPts val="1000"/>
              </a:spcBef>
              <a:spcAft>
                <a:spcPts val="0"/>
              </a:spcAft>
              <a:buClr>
                <a:srgbClr val="BDC1C6"/>
              </a:buClr>
              <a:buSzPts val="2800"/>
              <a:buChar char="•"/>
            </a:pPr>
            <a:br>
              <a:rPr lang="en-US" b="0" i="0">
                <a:solidFill>
                  <a:srgbClr val="BDC1C6"/>
                </a:solidFill>
                <a:latin typeface="arial"/>
                <a:ea typeface="arial"/>
                <a:cs typeface="arial"/>
                <a:sym typeface="arial"/>
              </a:rPr>
            </a:br>
            <a:endParaRPr/>
          </a:p>
        </p:txBody>
      </p:sp>
      <p:pic>
        <p:nvPicPr>
          <p:cNvPr id="572" name="Google Shape;572;p56"/>
          <p:cNvPicPr preferRelativeResize="0"/>
          <p:nvPr/>
        </p:nvPicPr>
        <p:blipFill rotWithShape="1">
          <a:blip r:embed="rId3">
            <a:alphaModFix/>
          </a:blip>
          <a:srcRect/>
          <a:stretch/>
        </p:blipFill>
        <p:spPr>
          <a:xfrm>
            <a:off x="1900607" y="3559945"/>
            <a:ext cx="7858125" cy="2317071"/>
          </a:xfrm>
          <a:prstGeom prst="rect">
            <a:avLst/>
          </a:prstGeom>
          <a:noFill/>
          <a:ln>
            <a:noFill/>
          </a:ln>
        </p:spPr>
      </p:pic>
      <p:sp>
        <p:nvSpPr>
          <p:cNvPr id="573" name="Google Shape;573;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74" name="Google Shape;574;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580" name="Google Shape;580;p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581" name="Google Shape;581;p57"/>
          <p:cNvPicPr preferRelativeResize="0"/>
          <p:nvPr/>
        </p:nvPicPr>
        <p:blipFill rotWithShape="1">
          <a:blip r:embed="rId3">
            <a:alphaModFix/>
          </a:blip>
          <a:srcRect/>
          <a:stretch/>
        </p:blipFill>
        <p:spPr>
          <a:xfrm>
            <a:off x="1881187" y="352425"/>
            <a:ext cx="8429625" cy="6153150"/>
          </a:xfrm>
          <a:prstGeom prst="rect">
            <a:avLst/>
          </a:prstGeom>
          <a:noFill/>
          <a:ln>
            <a:noFill/>
          </a:ln>
        </p:spPr>
      </p:pic>
      <p:sp>
        <p:nvSpPr>
          <p:cNvPr id="582" name="Google Shape;582;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83" name="Google Shape;583;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0000"/>
              </a:buClr>
              <a:buSzPct val="100000"/>
              <a:buFont typeface="Arial"/>
              <a:buNone/>
            </a:pPr>
            <a:r>
              <a:rPr lang="en-US" sz="3200" b="1">
                <a:solidFill>
                  <a:srgbClr val="000000"/>
                </a:solidFill>
                <a:latin typeface="Arial"/>
                <a:ea typeface="Arial"/>
                <a:cs typeface="Arial"/>
                <a:sym typeface="Arial"/>
              </a:rPr>
              <a:t>Machine learning losses</a:t>
            </a:r>
            <a:br>
              <a:rPr lang="en-US" sz="3200" b="1">
                <a:latin typeface="Arial"/>
                <a:ea typeface="Arial"/>
                <a:cs typeface="Arial"/>
                <a:sym typeface="Arial"/>
              </a:rPr>
            </a:br>
            <a:endParaRPr sz="6600"/>
          </a:p>
        </p:txBody>
      </p:sp>
      <p:sp>
        <p:nvSpPr>
          <p:cNvPr id="589" name="Google Shape;589;p58"/>
          <p:cNvSpPr txBox="1">
            <a:spLocks noGrp="1"/>
          </p:cNvSpPr>
          <p:nvPr>
            <p:ph type="body" idx="1"/>
          </p:nvPr>
        </p:nvSpPr>
        <p:spPr>
          <a:xfrm>
            <a:off x="838200" y="852256"/>
            <a:ext cx="10515600" cy="5324707"/>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BDC1C6"/>
              </a:buClr>
              <a:buSzPts val="2000"/>
              <a:buChar char="•"/>
            </a:pPr>
            <a:r>
              <a:rPr lang="en-US" sz="2000" b="0" i="0">
                <a:solidFill>
                  <a:srgbClr val="BDC1C6"/>
                </a:solidFill>
                <a:latin typeface="Times New Roman"/>
                <a:ea typeface="Times New Roman"/>
                <a:cs typeface="Times New Roman"/>
                <a:sym typeface="Times New Roman"/>
              </a:rPr>
              <a:t>Loss is </a:t>
            </a:r>
            <a:r>
              <a:rPr lang="en-US" sz="2000" b="1" i="0">
                <a:solidFill>
                  <a:srgbClr val="BDC1C6"/>
                </a:solidFill>
                <a:latin typeface="Times New Roman"/>
                <a:ea typeface="Times New Roman"/>
                <a:cs typeface="Times New Roman"/>
                <a:sym typeface="Times New Roman"/>
              </a:rPr>
              <a:t>the penalty for a bad prediction</a:t>
            </a:r>
            <a:r>
              <a:rPr lang="en-US" sz="2000" b="0" i="0">
                <a:solidFill>
                  <a:srgbClr val="BDC1C6"/>
                </a:solidFill>
                <a:latin typeface="Times New Roman"/>
                <a:ea typeface="Times New Roman"/>
                <a:cs typeface="Times New Roman"/>
                <a:sym typeface="Times New Roman"/>
              </a:rPr>
              <a:t>. That is, loss is a number indicating how bad the model's prediction was on a single example. If the model's prediction is perfect, the loss is zero; otherwise, the loss is greater.</a:t>
            </a:r>
            <a:endParaRPr sz="2000">
              <a:solidFill>
                <a:srgbClr val="BDC1C6"/>
              </a:solidFill>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The loss function or cost function in machine learning is a function that maps the values of variables onto a real number intuitively representing some cost associated with the variable values. </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Optimization methods are applied to minimize the loss function by changing the parameter values, which is the central theme of machine learning.</a:t>
            </a:r>
            <a:endParaRPr/>
          </a:p>
          <a:p>
            <a:pPr marL="228600" lvl="0" indent="-228600" algn="l" rtl="0">
              <a:lnSpc>
                <a:spcPct val="90000"/>
              </a:lnSpc>
              <a:spcBef>
                <a:spcPts val="1000"/>
              </a:spcBef>
              <a:spcAft>
                <a:spcPts val="0"/>
              </a:spcAft>
              <a:buClr>
                <a:srgbClr val="BDC1C6"/>
              </a:buClr>
              <a:buSzPts val="1400"/>
              <a:buChar char="•"/>
            </a:pPr>
            <a:r>
              <a:rPr lang="en-US" sz="1400" b="0" i="0">
                <a:solidFill>
                  <a:srgbClr val="BDC1C6"/>
                </a:solidFill>
                <a:latin typeface="arial"/>
                <a:ea typeface="arial"/>
                <a:cs typeface="arial"/>
                <a:sym typeface="arial"/>
              </a:rPr>
              <a:t>Zero-one loss: The simplest loss function is the zero-one loss. It </a:t>
            </a:r>
            <a:r>
              <a:rPr lang="en-US" sz="1400" b="1" i="0">
                <a:solidFill>
                  <a:srgbClr val="BDC1C6"/>
                </a:solidFill>
                <a:latin typeface="arial"/>
                <a:ea typeface="arial"/>
                <a:cs typeface="arial"/>
                <a:sym typeface="arial"/>
              </a:rPr>
              <a:t>literally counts how many mistakes an hypothesis function h makes on the training set</a:t>
            </a:r>
            <a:r>
              <a:rPr lang="en-US" sz="1400" b="0" i="0">
                <a:solidFill>
                  <a:srgbClr val="BDC1C6"/>
                </a:solidFill>
                <a:latin typeface="arial"/>
                <a:ea typeface="arial"/>
                <a:cs typeface="arial"/>
                <a:sym typeface="arial"/>
              </a:rPr>
              <a:t>. For every single example it suffers a loss of 1 if it is mispredicted, and 0 otherwise.</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Zero-one loss is </a:t>
            </a:r>
            <a:r>
              <a:rPr lang="en-US" sz="2000" i="1">
                <a:latin typeface="Times New Roman"/>
                <a:ea typeface="Times New Roman"/>
                <a:cs typeface="Times New Roman"/>
                <a:sym typeface="Times New Roman"/>
              </a:rPr>
              <a:t>L0-1 = 1 (m &lt;= 0)</a:t>
            </a:r>
            <a:r>
              <a:rPr lang="en-US" sz="2000">
                <a:latin typeface="Times New Roman"/>
                <a:ea typeface="Times New Roman"/>
                <a:cs typeface="Times New Roman"/>
                <a:sym typeface="Times New Roman"/>
              </a:rPr>
              <a:t>; in zero-one loss, value of loss is </a:t>
            </a:r>
            <a:r>
              <a:rPr lang="en-US" sz="2000" i="1">
                <a:latin typeface="Times New Roman"/>
                <a:ea typeface="Times New Roman"/>
                <a:cs typeface="Times New Roman"/>
                <a:sym typeface="Times New Roman"/>
              </a:rPr>
              <a:t>0 </a:t>
            </a:r>
            <a:r>
              <a:rPr lang="en-US" sz="2000">
                <a:latin typeface="Times New Roman"/>
                <a:ea typeface="Times New Roman"/>
                <a:cs typeface="Times New Roman"/>
                <a:sym typeface="Times New Roman"/>
              </a:rPr>
              <a:t>for </a:t>
            </a:r>
            <a:r>
              <a:rPr lang="en-US" sz="2000" i="1">
                <a:latin typeface="Times New Roman"/>
                <a:ea typeface="Times New Roman"/>
                <a:cs typeface="Times New Roman"/>
                <a:sym typeface="Times New Roman"/>
              </a:rPr>
              <a:t>m &gt;= 0 </a:t>
            </a:r>
            <a:r>
              <a:rPr lang="en-US" sz="2000">
                <a:latin typeface="Times New Roman"/>
                <a:ea typeface="Times New Roman"/>
                <a:cs typeface="Times New Roman"/>
                <a:sym typeface="Times New Roman"/>
              </a:rPr>
              <a:t>whereas </a:t>
            </a:r>
            <a:r>
              <a:rPr lang="en-US" sz="2000" i="1">
                <a:latin typeface="Times New Roman"/>
                <a:ea typeface="Times New Roman"/>
                <a:cs typeface="Times New Roman"/>
                <a:sym typeface="Times New Roman"/>
              </a:rPr>
              <a:t>1 </a:t>
            </a:r>
            <a:r>
              <a:rPr lang="en-US" sz="2000">
                <a:latin typeface="Times New Roman"/>
                <a:ea typeface="Times New Roman"/>
                <a:cs typeface="Times New Roman"/>
                <a:sym typeface="Times New Roman"/>
              </a:rPr>
              <a:t>for </a:t>
            </a:r>
            <a:r>
              <a:rPr lang="en-US" sz="2000" i="1">
                <a:latin typeface="Times New Roman"/>
                <a:ea typeface="Times New Roman"/>
                <a:cs typeface="Times New Roman"/>
                <a:sym typeface="Times New Roman"/>
              </a:rPr>
              <a:t>m &lt; 0</a:t>
            </a:r>
            <a:r>
              <a:rPr lang="en-US" sz="2000">
                <a:latin typeface="Times New Roman"/>
                <a:ea typeface="Times New Roman"/>
                <a:cs typeface="Times New Roman"/>
                <a:sym typeface="Times New Roman"/>
              </a:rPr>
              <a:t>. </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The difficult part with this loss is it is not differentiable, non-convex, and also NP- hard.</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Surrogate losses used for machine learning in place of zero-one loss</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Types are </a:t>
            </a:r>
            <a:endParaRPr/>
          </a:p>
          <a:p>
            <a:pPr marL="685800" lvl="1" indent="-228600" algn="l" rtl="0">
              <a:lnSpc>
                <a:spcPct val="90000"/>
              </a:lnSpc>
              <a:spcBef>
                <a:spcPts val="500"/>
              </a:spcBef>
              <a:spcAft>
                <a:spcPts val="0"/>
              </a:spcAft>
              <a:buClr>
                <a:schemeClr val="dk1"/>
              </a:buClr>
              <a:buSzPts val="2000"/>
              <a:buChar char="•"/>
            </a:pPr>
            <a:r>
              <a:rPr lang="en-US" sz="2000">
                <a:latin typeface="Times New Roman"/>
                <a:ea typeface="Times New Roman"/>
                <a:cs typeface="Times New Roman"/>
                <a:sym typeface="Times New Roman"/>
              </a:rPr>
              <a:t>Squared loss (for regression)</a:t>
            </a:r>
            <a:endParaRPr/>
          </a:p>
          <a:p>
            <a:pPr marL="685800" lvl="1" indent="-228600" algn="l" rtl="0">
              <a:lnSpc>
                <a:spcPct val="90000"/>
              </a:lnSpc>
              <a:spcBef>
                <a:spcPts val="500"/>
              </a:spcBef>
              <a:spcAft>
                <a:spcPts val="0"/>
              </a:spcAft>
              <a:buClr>
                <a:schemeClr val="dk1"/>
              </a:buClr>
              <a:buSzPts val="2000"/>
              <a:buChar char="•"/>
            </a:pPr>
            <a:r>
              <a:rPr lang="en-US" sz="2000">
                <a:latin typeface="Times New Roman"/>
                <a:ea typeface="Times New Roman"/>
                <a:cs typeface="Times New Roman"/>
                <a:sym typeface="Times New Roman"/>
              </a:rPr>
              <a:t>Hinge loss (SVM)</a:t>
            </a:r>
            <a:endParaRPr sz="2000">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2000"/>
              <a:buChar char="•"/>
            </a:pPr>
            <a:r>
              <a:rPr lang="en-US" sz="2000">
                <a:latin typeface="Times New Roman"/>
                <a:ea typeface="Times New Roman"/>
                <a:cs typeface="Times New Roman"/>
                <a:sym typeface="Times New Roman"/>
              </a:rPr>
              <a:t>Logistic/log loss (logistic regression)</a:t>
            </a:r>
            <a:endParaRPr sz="200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2000">
              <a:latin typeface="Times New Roman"/>
              <a:ea typeface="Times New Roman"/>
              <a:cs typeface="Times New Roman"/>
              <a:sym typeface="Times New Roman"/>
            </a:endParaRPr>
          </a:p>
        </p:txBody>
      </p:sp>
      <p:sp>
        <p:nvSpPr>
          <p:cNvPr id="590" name="Google Shape;590;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91" name="Google Shape;591;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Types of Losses</a:t>
            </a:r>
            <a:endParaRPr b="1"/>
          </a:p>
        </p:txBody>
      </p:sp>
      <p:sp>
        <p:nvSpPr>
          <p:cNvPr id="597" name="Google Shape;597;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47500" lnSpcReduction="20000"/>
          </a:bodyPr>
          <a:lstStyle/>
          <a:p>
            <a:pPr marL="228600" lvl="0" indent="-228600" algn="just" rtl="0">
              <a:lnSpc>
                <a:spcPct val="90000"/>
              </a:lnSpc>
              <a:spcBef>
                <a:spcPts val="0"/>
              </a:spcBef>
              <a:spcAft>
                <a:spcPts val="0"/>
              </a:spcAft>
              <a:buClr>
                <a:srgbClr val="BDC1C6"/>
              </a:buClr>
              <a:buSzPct val="100000"/>
              <a:buChar char="•"/>
            </a:pPr>
            <a:r>
              <a:rPr lang="en-US" sz="3800" b="0" i="0">
                <a:solidFill>
                  <a:srgbClr val="BDC1C6"/>
                </a:solidFill>
                <a:latin typeface="arial"/>
                <a:ea typeface="arial"/>
                <a:cs typeface="arial"/>
                <a:sym typeface="arial"/>
              </a:rPr>
              <a:t>Squared loss is </a:t>
            </a:r>
            <a:r>
              <a:rPr lang="en-US" sz="3800" b="1" i="0">
                <a:solidFill>
                  <a:srgbClr val="BDC1C6"/>
                </a:solidFill>
                <a:latin typeface="arial"/>
                <a:ea typeface="arial"/>
                <a:cs typeface="arial"/>
                <a:sym typeface="arial"/>
              </a:rPr>
              <a:t>a loss function</a:t>
            </a:r>
            <a:r>
              <a:rPr lang="en-US" sz="3800" b="0" i="0">
                <a:solidFill>
                  <a:srgbClr val="BDC1C6"/>
                </a:solidFill>
                <a:latin typeface="arial"/>
                <a:ea typeface="arial"/>
                <a:cs typeface="arial"/>
                <a:sym typeface="arial"/>
              </a:rPr>
              <a:t> that can be used in the learning setting in which we are predicting a real-valued variable y given an input variable x.</a:t>
            </a:r>
            <a:endParaRPr/>
          </a:p>
          <a:p>
            <a:pPr marL="228600" lvl="0" indent="-113982" algn="just" rtl="0">
              <a:lnSpc>
                <a:spcPct val="90000"/>
              </a:lnSpc>
              <a:spcBef>
                <a:spcPts val="1000"/>
              </a:spcBef>
              <a:spcAft>
                <a:spcPts val="0"/>
              </a:spcAft>
              <a:buClr>
                <a:schemeClr val="dk1"/>
              </a:buClr>
              <a:buSzPct val="100000"/>
              <a:buNone/>
            </a:pPr>
            <a:endParaRPr sz="3800" b="0" i="0">
              <a:solidFill>
                <a:srgbClr val="BDC1C6"/>
              </a:solidFill>
              <a:latin typeface="arial"/>
              <a:ea typeface="arial"/>
              <a:cs typeface="arial"/>
              <a:sym typeface="arial"/>
            </a:endParaRPr>
          </a:p>
          <a:p>
            <a:pPr marL="228600" lvl="0" indent="-228600" algn="just" rtl="0">
              <a:lnSpc>
                <a:spcPct val="90000"/>
              </a:lnSpc>
              <a:spcBef>
                <a:spcPts val="1000"/>
              </a:spcBef>
              <a:spcAft>
                <a:spcPts val="0"/>
              </a:spcAft>
              <a:buClr>
                <a:srgbClr val="BDC1C6"/>
              </a:buClr>
              <a:buSzPct val="100000"/>
              <a:buChar char="•"/>
            </a:pPr>
            <a:r>
              <a:rPr lang="en-US" sz="3800" b="0" i="0">
                <a:solidFill>
                  <a:srgbClr val="BDC1C6"/>
                </a:solidFill>
                <a:latin typeface="arial"/>
                <a:ea typeface="arial"/>
                <a:cs typeface="arial"/>
                <a:sym typeface="arial"/>
              </a:rPr>
              <a:t>The hinge loss is a loss function used for training classifiers, most notably the SVM. ... </a:t>
            </a:r>
            <a:r>
              <a:rPr lang="en-US" sz="3800" b="1" i="0">
                <a:solidFill>
                  <a:srgbClr val="BDC1C6"/>
                </a:solidFill>
                <a:latin typeface="arial"/>
                <a:ea typeface="arial"/>
                <a:cs typeface="arial"/>
                <a:sym typeface="arial"/>
              </a:rPr>
              <a:t>A negative distance from the boundary incurs a high hinge loss</a:t>
            </a:r>
            <a:r>
              <a:rPr lang="en-US" sz="3800" b="0" i="0">
                <a:solidFill>
                  <a:srgbClr val="BDC1C6"/>
                </a:solidFill>
                <a:latin typeface="arial"/>
                <a:ea typeface="arial"/>
                <a:cs typeface="arial"/>
                <a:sym typeface="arial"/>
              </a:rPr>
              <a:t>. This essentially means that we are on the wrong side of the boundary, and that the instance will be classified incorrectly.</a:t>
            </a:r>
            <a:endParaRPr/>
          </a:p>
          <a:p>
            <a:pPr marL="228600" lvl="0" indent="-113982" algn="just" rtl="0">
              <a:lnSpc>
                <a:spcPct val="90000"/>
              </a:lnSpc>
              <a:spcBef>
                <a:spcPts val="1000"/>
              </a:spcBef>
              <a:spcAft>
                <a:spcPts val="0"/>
              </a:spcAft>
              <a:buClr>
                <a:schemeClr val="dk1"/>
              </a:buClr>
              <a:buSzPct val="100000"/>
              <a:buNone/>
            </a:pPr>
            <a:endParaRPr sz="3800" b="0" i="0">
              <a:solidFill>
                <a:srgbClr val="BDC1C6"/>
              </a:solidFill>
              <a:latin typeface="arial"/>
              <a:ea typeface="arial"/>
              <a:cs typeface="arial"/>
              <a:sym typeface="arial"/>
            </a:endParaRPr>
          </a:p>
          <a:p>
            <a:pPr marL="228600" lvl="0" indent="-228600" algn="just" rtl="0">
              <a:lnSpc>
                <a:spcPct val="90000"/>
              </a:lnSpc>
              <a:spcBef>
                <a:spcPts val="1000"/>
              </a:spcBef>
              <a:spcAft>
                <a:spcPts val="0"/>
              </a:spcAft>
              <a:buClr>
                <a:srgbClr val="BDC1C6"/>
              </a:buClr>
              <a:buSzPct val="100000"/>
              <a:buChar char="•"/>
            </a:pPr>
            <a:r>
              <a:rPr lang="en-US" sz="3800" b="1" i="0">
                <a:solidFill>
                  <a:srgbClr val="BDC1C6"/>
                </a:solidFill>
                <a:latin typeface="arial"/>
                <a:ea typeface="arial"/>
                <a:cs typeface="arial"/>
                <a:sym typeface="arial"/>
              </a:rPr>
              <a:t>Log Loss</a:t>
            </a:r>
            <a:r>
              <a:rPr lang="en-US" sz="3800" b="0" i="0">
                <a:solidFill>
                  <a:srgbClr val="BDC1C6"/>
                </a:solidFill>
                <a:latin typeface="arial"/>
                <a:ea typeface="arial"/>
                <a:cs typeface="arial"/>
                <a:sym typeface="arial"/>
              </a:rPr>
              <a:t> is the most important classification metric based on probabilities.For any given problem, a lower log loss value means better predictions. Mathematical interpretation: Log Loss is the negative average of the log of corrected predicted probabilities for each instance. Log-loss is indicative of </a:t>
            </a:r>
            <a:r>
              <a:rPr lang="en-US" sz="3800" b="1" i="0">
                <a:solidFill>
                  <a:srgbClr val="BDC1C6"/>
                </a:solidFill>
                <a:latin typeface="arial"/>
                <a:ea typeface="arial"/>
                <a:cs typeface="arial"/>
                <a:sym typeface="arial"/>
              </a:rPr>
              <a:t>how close the prediction probability is to the corresponding actual/true value</a:t>
            </a:r>
            <a:r>
              <a:rPr lang="en-US" sz="3800" b="0" i="0">
                <a:solidFill>
                  <a:srgbClr val="BDC1C6"/>
                </a:solidFill>
                <a:latin typeface="arial"/>
                <a:ea typeface="arial"/>
                <a:cs typeface="arial"/>
                <a:sym typeface="arial"/>
              </a:rPr>
              <a:t> (0 or 1 in case of binary classification). The more the predicted probability diverges from the actual value, the higher is the log-loss value</a:t>
            </a:r>
            <a:endParaRPr/>
          </a:p>
          <a:p>
            <a:pPr marL="228600" lvl="0" indent="-228600" algn="l" rtl="0">
              <a:lnSpc>
                <a:spcPct val="90000"/>
              </a:lnSpc>
              <a:spcBef>
                <a:spcPts val="1000"/>
              </a:spcBef>
              <a:spcAft>
                <a:spcPts val="0"/>
              </a:spcAft>
              <a:buClr>
                <a:srgbClr val="BDC1C6"/>
              </a:buClr>
              <a:buSzPct val="100000"/>
              <a:buChar char="•"/>
            </a:pPr>
            <a:br>
              <a:rPr lang="en-US" b="0" i="0">
                <a:solidFill>
                  <a:srgbClr val="BDC1C6"/>
                </a:solidFill>
                <a:latin typeface="arial"/>
                <a:ea typeface="arial"/>
                <a:cs typeface="arial"/>
                <a:sym typeface="arial"/>
              </a:rPr>
            </a:br>
            <a:br>
              <a:rPr lang="en-US" b="0" i="0">
                <a:solidFill>
                  <a:srgbClr val="BDC1C6"/>
                </a:solidFill>
                <a:latin typeface="arial"/>
                <a:ea typeface="arial"/>
                <a:cs typeface="arial"/>
                <a:sym typeface="arial"/>
              </a:rPr>
            </a:br>
            <a:br>
              <a:rPr lang="en-US" b="0" i="0">
                <a:solidFill>
                  <a:srgbClr val="BDC1C6"/>
                </a:solidFill>
                <a:latin typeface="arial"/>
                <a:ea typeface="arial"/>
                <a:cs typeface="arial"/>
                <a:sym typeface="arial"/>
              </a:rPr>
            </a:br>
            <a:endParaRPr/>
          </a:p>
        </p:txBody>
      </p:sp>
      <p:sp>
        <p:nvSpPr>
          <p:cNvPr id="598" name="Google Shape;59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599" name="Google Shape;59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Machine learning </a:t>
            </a:r>
            <a:endParaRPr/>
          </a:p>
        </p:txBody>
      </p:sp>
      <p:sp>
        <p:nvSpPr>
          <p:cNvPr id="132" name="Google Shape;132;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3600"/>
              <a:buChar char="•"/>
            </a:pPr>
            <a:r>
              <a:rPr lang="en-US" sz="3600"/>
              <a:t>Machine learning is broadly classified into three categories but nonetheless, based on the situation, these categories can be combined to achieve the desired results for particular applications: </a:t>
            </a:r>
            <a:endParaRPr/>
          </a:p>
          <a:p>
            <a:pPr marL="685800" lvl="1" indent="-228600" algn="just" rtl="0">
              <a:lnSpc>
                <a:spcPct val="90000"/>
              </a:lnSpc>
              <a:spcBef>
                <a:spcPts val="500"/>
              </a:spcBef>
              <a:spcAft>
                <a:spcPts val="0"/>
              </a:spcAft>
              <a:buClr>
                <a:schemeClr val="dk1"/>
              </a:buClr>
              <a:buSzPts val="3200"/>
              <a:buChar char="•"/>
            </a:pPr>
            <a:r>
              <a:rPr lang="en-US" sz="3200"/>
              <a:t>Supervised Learning</a:t>
            </a:r>
            <a:endParaRPr/>
          </a:p>
          <a:p>
            <a:pPr marL="685800" lvl="1" indent="-228600" algn="just" rtl="0">
              <a:lnSpc>
                <a:spcPct val="90000"/>
              </a:lnSpc>
              <a:spcBef>
                <a:spcPts val="500"/>
              </a:spcBef>
              <a:spcAft>
                <a:spcPts val="0"/>
              </a:spcAft>
              <a:buClr>
                <a:schemeClr val="dk1"/>
              </a:buClr>
              <a:buSzPts val="3200"/>
              <a:buChar char="•"/>
            </a:pPr>
            <a:r>
              <a:rPr lang="en-US" sz="3200"/>
              <a:t>Un Supervised Learning</a:t>
            </a:r>
            <a:endParaRPr/>
          </a:p>
          <a:p>
            <a:pPr marL="685800" lvl="1" indent="-228600" algn="just" rtl="0">
              <a:lnSpc>
                <a:spcPct val="90000"/>
              </a:lnSpc>
              <a:spcBef>
                <a:spcPts val="500"/>
              </a:spcBef>
              <a:spcAft>
                <a:spcPts val="0"/>
              </a:spcAft>
              <a:buClr>
                <a:schemeClr val="dk1"/>
              </a:buClr>
              <a:buSzPts val="3200"/>
              <a:buChar char="•"/>
            </a:pPr>
            <a:r>
              <a:rPr lang="en-US" sz="3200"/>
              <a:t>Reinforcement Learning</a:t>
            </a:r>
            <a:endParaRPr/>
          </a:p>
          <a:p>
            <a:pPr marL="685800" lvl="1" indent="-25400" algn="just" rtl="0">
              <a:lnSpc>
                <a:spcPct val="90000"/>
              </a:lnSpc>
              <a:spcBef>
                <a:spcPts val="500"/>
              </a:spcBef>
              <a:spcAft>
                <a:spcPts val="0"/>
              </a:spcAft>
              <a:buClr>
                <a:schemeClr val="dk1"/>
              </a:buClr>
              <a:buSzPts val="3200"/>
              <a:buNone/>
            </a:pPr>
            <a:endParaRPr sz="3200"/>
          </a:p>
          <a:p>
            <a:pPr marL="228600" lvl="0" indent="-50800" algn="l" rtl="0">
              <a:lnSpc>
                <a:spcPct val="90000"/>
              </a:lnSpc>
              <a:spcBef>
                <a:spcPts val="1000"/>
              </a:spcBef>
              <a:spcAft>
                <a:spcPts val="0"/>
              </a:spcAft>
              <a:buClr>
                <a:schemeClr val="dk1"/>
              </a:buClr>
              <a:buSzPts val="2800"/>
              <a:buNone/>
            </a:pPr>
            <a:endParaRPr/>
          </a:p>
        </p:txBody>
      </p:sp>
      <p:sp>
        <p:nvSpPr>
          <p:cNvPr id="133" name="Google Shape;13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605" name="Google Shape;605;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606" name="Google Shape;606;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607" name="Google Shape;607;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pic>
        <p:nvPicPr>
          <p:cNvPr id="608" name="Google Shape;608;p60"/>
          <p:cNvPicPr preferRelativeResize="0"/>
          <p:nvPr/>
        </p:nvPicPr>
        <p:blipFill rotWithShape="1">
          <a:blip r:embed="rId3">
            <a:alphaModFix/>
          </a:blip>
          <a:srcRect/>
          <a:stretch/>
        </p:blipFill>
        <p:spPr>
          <a:xfrm>
            <a:off x="6105664" y="2701655"/>
            <a:ext cx="1328737" cy="236537"/>
          </a:xfrm>
          <a:prstGeom prst="rect">
            <a:avLst/>
          </a:prstGeom>
          <a:noFill/>
          <a:ln>
            <a:noFill/>
          </a:ln>
        </p:spPr>
      </p:pic>
      <p:pic>
        <p:nvPicPr>
          <p:cNvPr id="609" name="Google Shape;609;p60"/>
          <p:cNvPicPr preferRelativeResize="0"/>
          <p:nvPr/>
        </p:nvPicPr>
        <p:blipFill rotWithShape="1">
          <a:blip r:embed="rId4">
            <a:alphaModFix/>
          </a:blip>
          <a:srcRect/>
          <a:stretch/>
        </p:blipFill>
        <p:spPr>
          <a:xfrm>
            <a:off x="5348426" y="3135042"/>
            <a:ext cx="2797175" cy="511175"/>
          </a:xfrm>
          <a:prstGeom prst="rect">
            <a:avLst/>
          </a:prstGeom>
          <a:noFill/>
          <a:ln>
            <a:noFill/>
          </a:ln>
        </p:spPr>
      </p:pic>
      <p:pic>
        <p:nvPicPr>
          <p:cNvPr id="610" name="Google Shape;610;p60"/>
          <p:cNvPicPr preferRelativeResize="0"/>
          <p:nvPr/>
        </p:nvPicPr>
        <p:blipFill rotWithShape="1">
          <a:blip r:embed="rId5">
            <a:alphaModFix/>
          </a:blip>
          <a:srcRect/>
          <a:stretch/>
        </p:blipFill>
        <p:spPr>
          <a:xfrm>
            <a:off x="5504001" y="3870055"/>
            <a:ext cx="2522538" cy="504825"/>
          </a:xfrm>
          <a:prstGeom prst="rect">
            <a:avLst/>
          </a:prstGeom>
          <a:noFill/>
          <a:ln>
            <a:noFill/>
          </a:ln>
        </p:spPr>
      </p:pic>
      <p:pic>
        <p:nvPicPr>
          <p:cNvPr id="611" name="Google Shape;611;p60"/>
          <p:cNvPicPr preferRelativeResize="0"/>
          <p:nvPr/>
        </p:nvPicPr>
        <p:blipFill rotWithShape="1">
          <a:blip r:embed="rId6">
            <a:alphaModFix/>
          </a:blip>
          <a:srcRect/>
          <a:stretch/>
        </p:blipFill>
        <p:spPr>
          <a:xfrm>
            <a:off x="5323026" y="4586017"/>
            <a:ext cx="2871788" cy="274638"/>
          </a:xfrm>
          <a:prstGeom prst="rect">
            <a:avLst/>
          </a:prstGeom>
          <a:noFill/>
          <a:ln>
            <a:noFill/>
          </a:ln>
        </p:spPr>
      </p:pic>
      <p:pic>
        <p:nvPicPr>
          <p:cNvPr id="612" name="Google Shape;612;p60"/>
          <p:cNvPicPr preferRelativeResize="0"/>
          <p:nvPr/>
        </p:nvPicPr>
        <p:blipFill rotWithShape="1">
          <a:blip r:embed="rId7">
            <a:alphaModFix/>
          </a:blip>
          <a:srcRect/>
          <a:stretch/>
        </p:blipFill>
        <p:spPr>
          <a:xfrm>
            <a:off x="5432564" y="5094017"/>
            <a:ext cx="2670175" cy="338138"/>
          </a:xfrm>
          <a:prstGeom prst="rect">
            <a:avLst/>
          </a:prstGeom>
          <a:noFill/>
          <a:ln>
            <a:noFill/>
          </a:ln>
        </p:spPr>
      </p:pic>
      <p:sp>
        <p:nvSpPr>
          <p:cNvPr id="613" name="Google Shape;613;p60"/>
          <p:cNvSpPr/>
          <p:nvPr/>
        </p:nvSpPr>
        <p:spPr>
          <a:xfrm>
            <a:off x="3329126" y="2090467"/>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Some loss functions are as follows:</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614" name="Google Shape;614;p60"/>
          <p:cNvSpPr/>
          <p:nvPr/>
        </p:nvSpPr>
        <p:spPr>
          <a:xfrm>
            <a:off x="3329126" y="2547667"/>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000"/>
              <a:buFont typeface="Arial"/>
              <a:buNone/>
            </a:pPr>
            <a:br>
              <a:rPr lang="en-US" sz="1000" b="0" i="0" u="none" strike="noStrike" cap="none">
                <a:solidFill>
                  <a:schemeClr val="dk1"/>
                </a:solidFill>
                <a:latin typeface="Arial"/>
                <a:ea typeface="Arial"/>
                <a:cs typeface="Arial"/>
                <a:sym typeface="Arial"/>
              </a:rPr>
            </a:b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400"/>
              <a:buFont typeface="Arial"/>
              <a:buNone/>
            </a:pPr>
            <a:r>
              <a:rPr lang="en-US" sz="4400" b="1">
                <a:solidFill>
                  <a:srgbClr val="000000"/>
                </a:solidFill>
                <a:latin typeface="Arial"/>
                <a:ea typeface="Arial"/>
                <a:cs typeface="Arial"/>
                <a:sym typeface="Arial"/>
              </a:rPr>
              <a:t>Machine learning losses</a:t>
            </a:r>
            <a:br>
              <a:rPr lang="en-US" sz="4400" b="1">
                <a:latin typeface="Arial"/>
                <a:ea typeface="Arial"/>
                <a:cs typeface="Arial"/>
                <a:sym typeface="Arial"/>
              </a:rPr>
            </a:br>
            <a:endParaRPr/>
          </a:p>
        </p:txBody>
      </p:sp>
      <p:sp>
        <p:nvSpPr>
          <p:cNvPr id="620" name="Google Shape;620;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621" name="Google Shape;62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622" name="Google Shape;62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pic>
        <p:nvPicPr>
          <p:cNvPr id="623" name="Google Shape;623;p61"/>
          <p:cNvPicPr preferRelativeResize="0"/>
          <p:nvPr/>
        </p:nvPicPr>
        <p:blipFill rotWithShape="1">
          <a:blip r:embed="rId3">
            <a:alphaModFix/>
          </a:blip>
          <a:srcRect/>
          <a:stretch/>
        </p:blipFill>
        <p:spPr>
          <a:xfrm>
            <a:off x="3688715" y="1825625"/>
            <a:ext cx="4814570" cy="412114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3200"/>
              <a:buFont typeface="Arial"/>
              <a:buNone/>
            </a:pPr>
            <a:r>
              <a:rPr lang="en-US" sz="3200" b="1">
                <a:solidFill>
                  <a:srgbClr val="000000"/>
                </a:solidFill>
                <a:latin typeface="Arial"/>
                <a:ea typeface="Arial"/>
                <a:cs typeface="Arial"/>
                <a:sym typeface="Arial"/>
              </a:rPr>
              <a:t>When to stop tuning machine learning models</a:t>
            </a:r>
            <a:endParaRPr sz="6000"/>
          </a:p>
        </p:txBody>
      </p:sp>
      <p:sp>
        <p:nvSpPr>
          <p:cNvPr id="629" name="Google Shape;629;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a:latin typeface="Palatino Linotype"/>
                <a:ea typeface="Palatino Linotype"/>
                <a:cs typeface="Palatino Linotype"/>
                <a:sym typeface="Palatino Linotype"/>
              </a:rPr>
              <a:t>While increasing the complexity of a model, the following stages occur:</a:t>
            </a:r>
            <a:endParaRPr/>
          </a:p>
          <a:p>
            <a:pPr marL="228600" lvl="0" indent="-228600" algn="l" rtl="0">
              <a:lnSpc>
                <a:spcPct val="90000"/>
              </a:lnSpc>
              <a:spcBef>
                <a:spcPts val="1000"/>
              </a:spcBef>
              <a:spcAft>
                <a:spcPts val="0"/>
              </a:spcAft>
              <a:buClr>
                <a:schemeClr val="dk1"/>
              </a:buClr>
              <a:buSzPts val="1800"/>
              <a:buChar char="•"/>
            </a:pPr>
            <a:r>
              <a:rPr lang="en-US" sz="1800" b="1">
                <a:latin typeface="Palatino Linotype"/>
                <a:ea typeface="Palatino Linotype"/>
                <a:cs typeface="Palatino Linotype"/>
                <a:sym typeface="Palatino Linotype"/>
              </a:rPr>
              <a:t>Stage 1</a:t>
            </a:r>
            <a:r>
              <a:rPr lang="en-US" sz="1800">
                <a:latin typeface="Palatino Linotype"/>
                <a:ea typeface="Palatino Linotype"/>
                <a:cs typeface="Palatino Linotype"/>
                <a:sym typeface="Palatino Linotype"/>
              </a:rPr>
              <a:t>: Underfitting stage - high train and high test errors (or low train and low test accuracy)</a:t>
            </a:r>
            <a:endParaRPr/>
          </a:p>
          <a:p>
            <a:pPr marL="228600" lvl="0" indent="-228600" algn="l" rtl="0">
              <a:lnSpc>
                <a:spcPct val="90000"/>
              </a:lnSpc>
              <a:spcBef>
                <a:spcPts val="1000"/>
              </a:spcBef>
              <a:spcAft>
                <a:spcPts val="0"/>
              </a:spcAft>
              <a:buClr>
                <a:schemeClr val="dk1"/>
              </a:buClr>
              <a:buSzPts val="1800"/>
              <a:buChar char="•"/>
            </a:pPr>
            <a:r>
              <a:rPr lang="en-US" sz="1800" b="1">
                <a:latin typeface="Palatino Linotype"/>
                <a:ea typeface="Palatino Linotype"/>
                <a:cs typeface="Palatino Linotype"/>
                <a:sym typeface="Palatino Linotype"/>
              </a:rPr>
              <a:t>Stage 2</a:t>
            </a:r>
            <a:r>
              <a:rPr lang="en-US" sz="1800">
                <a:latin typeface="Palatino Linotype"/>
                <a:ea typeface="Palatino Linotype"/>
                <a:cs typeface="Palatino Linotype"/>
                <a:sym typeface="Palatino Linotype"/>
              </a:rPr>
              <a:t>: Good fit stage (ideal scenario) - low train and low test errors (or high train and high test accuracy)</a:t>
            </a:r>
            <a:endParaRPr/>
          </a:p>
          <a:p>
            <a:pPr marL="228600" lvl="0" indent="-228600" algn="l" rtl="0">
              <a:lnSpc>
                <a:spcPct val="90000"/>
              </a:lnSpc>
              <a:spcBef>
                <a:spcPts val="1000"/>
              </a:spcBef>
              <a:spcAft>
                <a:spcPts val="0"/>
              </a:spcAft>
              <a:buClr>
                <a:schemeClr val="dk1"/>
              </a:buClr>
              <a:buSzPts val="1800"/>
              <a:buChar char="•"/>
            </a:pPr>
            <a:r>
              <a:rPr lang="en-US" sz="1800" b="1">
                <a:latin typeface="Palatino Linotype"/>
                <a:ea typeface="Palatino Linotype"/>
                <a:cs typeface="Palatino Linotype"/>
                <a:sym typeface="Palatino Linotype"/>
              </a:rPr>
              <a:t>Stage 3</a:t>
            </a:r>
            <a:r>
              <a:rPr lang="en-US" sz="1800">
                <a:latin typeface="Palatino Linotype"/>
                <a:ea typeface="Palatino Linotype"/>
                <a:cs typeface="Palatino Linotype"/>
                <a:sym typeface="Palatino Linotype"/>
              </a:rPr>
              <a:t>: Overfitting stage - low train and high test errors (or high train and low test accuracy)</a:t>
            </a:r>
            <a:endParaRPr/>
          </a:p>
          <a:p>
            <a:pPr marL="228600" lvl="0" indent="-50800" algn="l" rtl="0">
              <a:lnSpc>
                <a:spcPct val="90000"/>
              </a:lnSpc>
              <a:spcBef>
                <a:spcPts val="1000"/>
              </a:spcBef>
              <a:spcAft>
                <a:spcPts val="0"/>
              </a:spcAft>
              <a:buClr>
                <a:schemeClr val="dk1"/>
              </a:buClr>
              <a:buSzPts val="2800"/>
              <a:buNone/>
            </a:pPr>
            <a:endParaRPr/>
          </a:p>
        </p:txBody>
      </p:sp>
      <p:sp>
        <p:nvSpPr>
          <p:cNvPr id="630" name="Google Shape;63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631" name="Google Shape;63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00"/>
              </a:buClr>
              <a:buSzPct val="100000"/>
              <a:buFont typeface="Arial"/>
              <a:buNone/>
            </a:pPr>
            <a:r>
              <a:rPr lang="en-US" sz="4400" b="1">
                <a:solidFill>
                  <a:srgbClr val="000000"/>
                </a:solidFill>
                <a:latin typeface="Arial"/>
                <a:ea typeface="Arial"/>
                <a:cs typeface="Arial"/>
                <a:sym typeface="Arial"/>
              </a:rPr>
              <a:t>When to stop tuning machine learning models</a:t>
            </a:r>
            <a:br>
              <a:rPr lang="en-US" sz="4400" b="1">
                <a:latin typeface="Arial"/>
                <a:ea typeface="Arial"/>
                <a:cs typeface="Arial"/>
                <a:sym typeface="Arial"/>
              </a:rPr>
            </a:br>
            <a:endParaRPr/>
          </a:p>
        </p:txBody>
      </p:sp>
      <p:sp>
        <p:nvSpPr>
          <p:cNvPr id="637" name="Google Shape;637;p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638" name="Google Shape;63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639" name="Google Shape;63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640" name="Google Shape;640;p63"/>
          <p:cNvPicPr preferRelativeResize="0"/>
          <p:nvPr/>
        </p:nvPicPr>
        <p:blipFill rotWithShape="1">
          <a:blip r:embed="rId3">
            <a:alphaModFix/>
          </a:blip>
          <a:srcRect/>
          <a:stretch/>
        </p:blipFill>
        <p:spPr>
          <a:xfrm>
            <a:off x="1225117" y="2301875"/>
            <a:ext cx="9623396" cy="387508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400"/>
              <a:buFont typeface="Palatino Linotype"/>
              <a:buNone/>
            </a:pPr>
            <a:r>
              <a:rPr lang="en-US" sz="4400" b="1">
                <a:solidFill>
                  <a:srgbClr val="000000"/>
                </a:solidFill>
                <a:latin typeface="Palatino Linotype"/>
                <a:ea typeface="Palatino Linotype"/>
                <a:cs typeface="Palatino Linotype"/>
                <a:sym typeface="Palatino Linotype"/>
              </a:rPr>
              <a:t>Train, validation, and test data</a:t>
            </a:r>
            <a:endParaRPr/>
          </a:p>
        </p:txBody>
      </p:sp>
      <p:sp>
        <p:nvSpPr>
          <p:cNvPr id="646" name="Google Shape;646;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a:latin typeface="Palatino Linotype"/>
                <a:ea typeface="Palatino Linotype"/>
                <a:cs typeface="Palatino Linotype"/>
                <a:sym typeface="Palatino Linotype"/>
              </a:rPr>
              <a:t>Cross-validation is not popular in the statistical modeling world for many reasons;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statistical models are linear in nature and robust, and do not have a high variance/overfitting problem.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Hence, the model fit will remain the same either on train or test data, which does not hold true in the machine learning world.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Also, in statistical modeling, lots of tests are performed at the individual parameter level apart from aggregated metrics, whereas in machine learning we do not have visibility at the individual parameter level</a:t>
            </a:r>
            <a:endParaRPr/>
          </a:p>
        </p:txBody>
      </p:sp>
      <p:sp>
        <p:nvSpPr>
          <p:cNvPr id="647" name="Google Shape;647;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648" name="Google Shape;648;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5"/>
          <p:cNvSpPr txBox="1">
            <a:spLocks noGrp="1"/>
          </p:cNvSpPr>
          <p:nvPr>
            <p:ph type="title"/>
          </p:nvPr>
        </p:nvSpPr>
        <p:spPr>
          <a:xfrm>
            <a:off x="838200" y="338492"/>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3200"/>
              <a:buFont typeface="Palatino Linotype"/>
              <a:buNone/>
            </a:pPr>
            <a:r>
              <a:rPr lang="en-US" sz="3200" b="1">
                <a:solidFill>
                  <a:srgbClr val="000000"/>
                </a:solidFill>
                <a:latin typeface="Palatino Linotype"/>
                <a:ea typeface="Palatino Linotype"/>
                <a:cs typeface="Palatino Linotype"/>
                <a:sym typeface="Palatino Linotype"/>
              </a:rPr>
              <a:t>Train, validation, and test data</a:t>
            </a:r>
            <a:endParaRPr sz="6600" b="1"/>
          </a:p>
        </p:txBody>
      </p:sp>
      <p:sp>
        <p:nvSpPr>
          <p:cNvPr id="654" name="Google Shape;65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655" name="Google Shape;65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pic>
        <p:nvPicPr>
          <p:cNvPr id="656" name="Google Shape;656;p65"/>
          <p:cNvPicPr preferRelativeResize="0">
            <a:picLocks noGrp="1"/>
          </p:cNvPicPr>
          <p:nvPr>
            <p:ph type="body" idx="1"/>
          </p:nvPr>
        </p:nvPicPr>
        <p:blipFill rotWithShape="1">
          <a:blip r:embed="rId3">
            <a:alphaModFix/>
          </a:blip>
          <a:srcRect/>
          <a:stretch/>
        </p:blipFill>
        <p:spPr>
          <a:xfrm>
            <a:off x="3834095" y="2887008"/>
            <a:ext cx="4523809" cy="222857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400"/>
              <a:buFont typeface="Palatino Linotype"/>
              <a:buNone/>
            </a:pPr>
            <a:r>
              <a:rPr lang="en-US" sz="4400" b="1">
                <a:solidFill>
                  <a:srgbClr val="000000"/>
                </a:solidFill>
                <a:latin typeface="Palatino Linotype"/>
                <a:ea typeface="Palatino Linotype"/>
                <a:cs typeface="Palatino Linotype"/>
                <a:sym typeface="Palatino Linotype"/>
              </a:rPr>
              <a:t>Train, validation, and test data</a:t>
            </a:r>
            <a:endParaRPr/>
          </a:p>
        </p:txBody>
      </p:sp>
      <p:sp>
        <p:nvSpPr>
          <p:cNvPr id="662" name="Google Shape;662;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p:txBody>
      </p:sp>
      <p:sp>
        <p:nvSpPr>
          <p:cNvPr id="663" name="Google Shape;663;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664" name="Google Shape;664;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sp>
        <p:nvSpPr>
          <p:cNvPr id="665" name="Google Shape;665;p66"/>
          <p:cNvSpPr txBox="1"/>
          <p:nvPr/>
        </p:nvSpPr>
        <p:spPr>
          <a:xfrm>
            <a:off x="1695635" y="1838476"/>
            <a:ext cx="8780015" cy="5361339"/>
          </a:xfrm>
          <a:prstGeom prst="rect">
            <a:avLst/>
          </a:prstGeom>
          <a:noFill/>
          <a:ln>
            <a:noFill/>
          </a:ln>
        </p:spPr>
        <p:txBody>
          <a:bodyPr spcFirstLastPara="1" wrap="square" lIns="91425" tIns="45700" rIns="91425" bIns="45700" anchor="t" anchorCtr="0">
            <a:spAutoFit/>
          </a:bodyPr>
          <a:lstStyle/>
          <a:p>
            <a:pPr marL="300355" marR="0" lvl="0" indent="0" algn="l" rtl="0">
              <a:spcBef>
                <a:spcPts val="0"/>
              </a:spcBef>
              <a:spcAft>
                <a:spcPts val="0"/>
              </a:spcAft>
              <a:buNone/>
            </a:pPr>
            <a:r>
              <a:rPr lang="en-US" sz="1800" b="1" i="0" u="none" strike="noStrike" cap="none">
                <a:solidFill>
                  <a:schemeClr val="dk1"/>
                </a:solidFill>
                <a:latin typeface="Courier New"/>
                <a:ea typeface="Courier New"/>
                <a:cs typeface="Courier New"/>
                <a:sym typeface="Courier New"/>
              </a:rPr>
              <a:t>&gt;&gt;&gt; import pandas as pd</a:t>
            </a:r>
            <a:endParaRPr sz="2800" b="0" i="0" u="none" strike="noStrike" cap="none">
              <a:solidFill>
                <a:schemeClr val="dk1"/>
              </a:solidFill>
              <a:latin typeface="Palatino Linotype"/>
              <a:ea typeface="Palatino Linotype"/>
              <a:cs typeface="Palatino Linotype"/>
              <a:sym typeface="Palatino Linotype"/>
            </a:endParaRPr>
          </a:p>
          <a:p>
            <a:pPr marL="300355" marR="0" lvl="0" indent="0" algn="l" rtl="0">
              <a:spcBef>
                <a:spcPts val="60"/>
              </a:spcBef>
              <a:spcAft>
                <a:spcPts val="0"/>
              </a:spcAft>
              <a:buNone/>
            </a:pPr>
            <a:r>
              <a:rPr lang="en-US" sz="1800" b="1" i="0" u="none" strike="noStrike" cap="none">
                <a:solidFill>
                  <a:schemeClr val="dk1"/>
                </a:solidFill>
                <a:latin typeface="Courier New"/>
                <a:ea typeface="Courier New"/>
                <a:cs typeface="Courier New"/>
                <a:sym typeface="Courier New"/>
              </a:rPr>
              <a:t>&gt;&gt;&gt; from sklearn.model_selection import train_test_split</a:t>
            </a:r>
            <a:endParaRPr sz="2800" b="0" i="0" u="none" strike="noStrike" cap="none">
              <a:solidFill>
                <a:schemeClr val="dk1"/>
              </a:solidFill>
              <a:latin typeface="Palatino Linotype"/>
              <a:ea typeface="Palatino Linotype"/>
              <a:cs typeface="Palatino Linotype"/>
              <a:sym typeface="Palatino Linotype"/>
            </a:endParaRPr>
          </a:p>
          <a:p>
            <a:pPr marL="300355" marR="0" lvl="0" indent="0" algn="l" rtl="0">
              <a:spcBef>
                <a:spcPts val="60"/>
              </a:spcBef>
              <a:spcAft>
                <a:spcPts val="0"/>
              </a:spcAft>
              <a:buNone/>
            </a:pPr>
            <a:r>
              <a:rPr lang="en-US" sz="1800" b="1" i="0" u="none" strike="noStrike" cap="none">
                <a:solidFill>
                  <a:schemeClr val="dk1"/>
                </a:solidFill>
                <a:latin typeface="Courier New"/>
                <a:ea typeface="Courier New"/>
                <a:cs typeface="Courier New"/>
                <a:sym typeface="Courier New"/>
              </a:rPr>
              <a:t>&gt;&gt;&gt; original_data = pd.read_csv("mtcars.csv")</a:t>
            </a:r>
            <a:endParaRPr sz="2800" b="0" i="0" u="none" strike="noStrike" cap="none">
              <a:solidFill>
                <a:schemeClr val="dk1"/>
              </a:solidFill>
              <a:latin typeface="Palatino Linotype"/>
              <a:ea typeface="Palatino Linotype"/>
              <a:cs typeface="Palatino Linotype"/>
              <a:sym typeface="Palatino Linotype"/>
            </a:endParaRPr>
          </a:p>
          <a:p>
            <a:pPr marL="300355" marR="0" lvl="0" indent="0" algn="l" rtl="0">
              <a:spcBef>
                <a:spcPts val="65"/>
              </a:spcBef>
              <a:spcAft>
                <a:spcPts val="0"/>
              </a:spcAft>
              <a:buNone/>
            </a:pPr>
            <a:r>
              <a:rPr lang="en-US" sz="1800" b="1" i="0" u="none" strike="noStrike" cap="none">
                <a:solidFill>
                  <a:schemeClr val="dk1"/>
                </a:solidFill>
                <a:latin typeface="Courier New"/>
                <a:ea typeface="Courier New"/>
                <a:cs typeface="Courier New"/>
                <a:sym typeface="Courier New"/>
              </a:rPr>
              <a:t>&gt;&gt;&gt; def data_split(dat,trf = 0.5,vlf=0.25,tsf = 0.25):</a:t>
            </a:r>
            <a:endParaRPr sz="2800" b="0" i="0" u="none" strike="noStrike" cap="none">
              <a:solidFill>
                <a:schemeClr val="dk1"/>
              </a:solidFill>
              <a:latin typeface="Palatino Linotype"/>
              <a:ea typeface="Palatino Linotype"/>
              <a:cs typeface="Palatino Linotype"/>
              <a:sym typeface="Palatino Linotype"/>
            </a:endParaRPr>
          </a:p>
          <a:p>
            <a:pPr marL="300355" marR="0" lvl="0" indent="0" algn="l" rtl="0">
              <a:spcBef>
                <a:spcPts val="60"/>
              </a:spcBef>
              <a:spcAft>
                <a:spcPts val="0"/>
              </a:spcAft>
              <a:buNone/>
            </a:pPr>
            <a:r>
              <a:rPr lang="en-US" sz="1800" b="1" i="0" u="none" strike="noStrike" cap="none">
                <a:solidFill>
                  <a:schemeClr val="dk1"/>
                </a:solidFill>
                <a:latin typeface="Courier New"/>
                <a:ea typeface="Courier New"/>
                <a:cs typeface="Courier New"/>
                <a:sym typeface="Courier New"/>
              </a:rPr>
              <a:t>...	nrows = dat.shape[0]</a:t>
            </a:r>
            <a:endParaRPr sz="2800" b="0" i="0" u="none" strike="noStrike" cap="none">
              <a:solidFill>
                <a:schemeClr val="dk1"/>
              </a:solidFill>
              <a:latin typeface="Palatino Linotype"/>
              <a:ea typeface="Palatino Linotype"/>
              <a:cs typeface="Palatino Linotype"/>
              <a:sym typeface="Palatino Linotype"/>
            </a:endParaRPr>
          </a:p>
          <a:p>
            <a:pPr marL="300355" marR="0" lvl="0" indent="0" algn="l" rtl="0">
              <a:spcBef>
                <a:spcPts val="60"/>
              </a:spcBef>
              <a:spcAft>
                <a:spcPts val="0"/>
              </a:spcAft>
              <a:buNone/>
            </a:pPr>
            <a:r>
              <a:rPr lang="en-US" sz="1800" b="1" i="0" u="none" strike="noStrike" cap="none">
                <a:solidFill>
                  <a:schemeClr val="dk1"/>
                </a:solidFill>
                <a:latin typeface="Courier New"/>
                <a:ea typeface="Courier New"/>
                <a:cs typeface="Courier New"/>
                <a:sym typeface="Courier New"/>
              </a:rPr>
              <a:t>...	trnr = int(nrows*trf)</a:t>
            </a:r>
            <a:endParaRPr sz="2800" b="0" i="0" u="none" strike="noStrike" cap="none">
              <a:solidFill>
                <a:schemeClr val="dk1"/>
              </a:solidFill>
              <a:latin typeface="Palatino Linotype"/>
              <a:ea typeface="Palatino Linotype"/>
              <a:cs typeface="Palatino Linotype"/>
              <a:sym typeface="Palatino Linotype"/>
            </a:endParaRPr>
          </a:p>
          <a:p>
            <a:pPr marL="300355" marR="0" lvl="0" indent="0" algn="l" rtl="0">
              <a:spcBef>
                <a:spcPts val="60"/>
              </a:spcBef>
              <a:spcAft>
                <a:spcPts val="0"/>
              </a:spcAft>
              <a:buNone/>
            </a:pPr>
            <a:r>
              <a:rPr lang="en-US" sz="1800" b="1" i="0" u="none" strike="noStrike" cap="none">
                <a:solidFill>
                  <a:schemeClr val="dk1"/>
                </a:solidFill>
                <a:latin typeface="Courier New"/>
                <a:ea typeface="Courier New"/>
                <a:cs typeface="Courier New"/>
                <a:sym typeface="Courier New"/>
              </a:rPr>
              <a:t>...	vlnr = int(nrows*vlf)</a:t>
            </a:r>
            <a:endParaRPr/>
          </a:p>
          <a:p>
            <a:pPr marL="71755" marR="586105" lvl="0" indent="0" algn="l" rtl="0">
              <a:lnSpc>
                <a:spcPct val="88000"/>
              </a:lnSpc>
              <a:spcBef>
                <a:spcPts val="0"/>
              </a:spcBef>
              <a:spcAft>
                <a:spcPts val="0"/>
              </a:spcAft>
              <a:buNone/>
            </a:pPr>
            <a:endParaRPr sz="1800" b="0" i="0" u="none" strike="noStrike" cap="none">
              <a:solidFill>
                <a:schemeClr val="dk1"/>
              </a:solidFill>
              <a:latin typeface="Palatino Linotype"/>
              <a:ea typeface="Palatino Linotype"/>
              <a:cs typeface="Palatino Linotype"/>
              <a:sym typeface="Palatino Linotype"/>
            </a:endParaRPr>
          </a:p>
          <a:p>
            <a:pPr marL="71755" marR="586105" lvl="0" indent="0" algn="l" rtl="0">
              <a:lnSpc>
                <a:spcPct val="88000"/>
              </a:lnSpc>
              <a:spcBef>
                <a:spcPts val="0"/>
              </a:spcBef>
              <a:spcAft>
                <a:spcPts val="0"/>
              </a:spcAft>
              <a:buNone/>
            </a:pPr>
            <a:r>
              <a:rPr lang="en-US" sz="1800" b="0" i="0" u="none" strike="noStrike" cap="none">
                <a:solidFill>
                  <a:schemeClr val="dk1"/>
                </a:solidFill>
                <a:latin typeface="Palatino Linotype"/>
                <a:ea typeface="Palatino Linotype"/>
                <a:cs typeface="Palatino Linotype"/>
                <a:sym typeface="Palatino Linotype"/>
              </a:rPr>
              <a:t>The following Python code splits the data into training and the remaining data. The remaining data will be further split into validation and test datasets:</a:t>
            </a:r>
            <a:endParaRPr sz="1800" b="0" i="0" u="none" strike="noStrike" cap="none">
              <a:solidFill>
                <a:schemeClr val="dk1"/>
              </a:solidFill>
              <a:latin typeface="Palatino Linotype"/>
              <a:ea typeface="Palatino Linotype"/>
              <a:cs typeface="Palatino Linotype"/>
              <a:sym typeface="Palatino Linotype"/>
            </a:endParaRPr>
          </a:p>
          <a:p>
            <a:pPr marL="0" marR="0" lvl="0" indent="0" algn="l" rtl="0">
              <a:spcBef>
                <a:spcPts val="35"/>
              </a:spcBef>
              <a:spcAft>
                <a:spcPts val="0"/>
              </a:spcAft>
              <a:buNone/>
            </a:pPr>
            <a:r>
              <a:rPr lang="en-US" sz="1800" b="0" i="0" u="none" strike="noStrike" cap="none">
                <a:solidFill>
                  <a:schemeClr val="dk1"/>
                </a:solidFill>
                <a:latin typeface="Palatino Linotype"/>
                <a:ea typeface="Palatino Linotype"/>
                <a:cs typeface="Palatino Linotype"/>
                <a:sym typeface="Palatino Linotype"/>
              </a:rPr>
              <a:t> </a:t>
            </a:r>
            <a:r>
              <a:rPr lang="en-US" sz="1800" b="1" i="0" u="none" strike="noStrike" cap="none">
                <a:solidFill>
                  <a:schemeClr val="dk1"/>
                </a:solidFill>
                <a:latin typeface="Courier New"/>
                <a:ea typeface="Courier New"/>
                <a:cs typeface="Courier New"/>
                <a:sym typeface="Courier New"/>
              </a:rPr>
              <a:t>tr_data,rmng = train_test_split(dat,train_size = trnr,random_state=42)</a:t>
            </a:r>
            <a:endParaRPr sz="1800" b="0" i="0" u="none" strike="noStrike" cap="none">
              <a:solidFill>
                <a:schemeClr val="dk1"/>
              </a:solidFill>
              <a:latin typeface="Palatino Linotype"/>
              <a:ea typeface="Palatino Linotype"/>
              <a:cs typeface="Palatino Linotype"/>
              <a:sym typeface="Palatino Linotype"/>
            </a:endParaRPr>
          </a:p>
          <a:p>
            <a:pPr marL="300355" marR="1038860" lvl="0" indent="0" algn="l" rtl="0">
              <a:lnSpc>
                <a:spcPct val="105000"/>
              </a:lnSpc>
              <a:spcBef>
                <a:spcPts val="0"/>
              </a:spcBef>
              <a:spcAft>
                <a:spcPts val="0"/>
              </a:spcAft>
              <a:buNone/>
            </a:pPr>
            <a:r>
              <a:rPr lang="en-US" sz="1800" b="1" i="0" u="none" strike="noStrike" cap="none">
                <a:solidFill>
                  <a:schemeClr val="dk1"/>
                </a:solidFill>
                <a:latin typeface="Courier New"/>
                <a:ea typeface="Courier New"/>
                <a:cs typeface="Courier New"/>
                <a:sym typeface="Courier New"/>
              </a:rPr>
              <a:t>...	vl_data, ts_data = train_test_split(rmng,train_size = vlnr,random_state=45)</a:t>
            </a:r>
            <a:endParaRPr sz="1800" b="0" i="0" u="none" strike="noStrike" cap="none">
              <a:solidFill>
                <a:schemeClr val="dk1"/>
              </a:solidFill>
              <a:latin typeface="Palatino Linotype"/>
              <a:ea typeface="Palatino Linotype"/>
              <a:cs typeface="Palatino Linotype"/>
              <a:sym typeface="Palatino Linotype"/>
            </a:endParaRPr>
          </a:p>
          <a:p>
            <a:pPr marL="300355" marR="0" lvl="0" indent="0" algn="l" rtl="0">
              <a:lnSpc>
                <a:spcPct val="56666"/>
              </a:lnSpc>
              <a:spcBef>
                <a:spcPts val="0"/>
              </a:spcBef>
              <a:spcAft>
                <a:spcPts val="0"/>
              </a:spcAft>
              <a:buNone/>
            </a:pPr>
            <a:r>
              <a:rPr lang="en-US" sz="1800" b="1" i="0" u="none" strike="noStrike" cap="none">
                <a:solidFill>
                  <a:schemeClr val="dk1"/>
                </a:solidFill>
                <a:latin typeface="Courier New"/>
                <a:ea typeface="Courier New"/>
                <a:cs typeface="Courier New"/>
                <a:sym typeface="Courier New"/>
              </a:rPr>
              <a:t>...	return (tr_data,vl_data,ts_data)</a:t>
            </a:r>
            <a:endParaRPr sz="1800" b="0" i="0" u="none" strike="noStrike" cap="none">
              <a:solidFill>
                <a:schemeClr val="dk1"/>
              </a:solidFill>
              <a:latin typeface="Palatino Linotype"/>
              <a:ea typeface="Palatino Linotype"/>
              <a:cs typeface="Palatino Linotype"/>
              <a:sym typeface="Palatino Linotype"/>
            </a:endParaRPr>
          </a:p>
          <a:p>
            <a:pPr marL="0" marR="0" lvl="0" indent="0" algn="l" rtl="0">
              <a:spcBef>
                <a:spcPts val="40"/>
              </a:spcBef>
              <a:spcAft>
                <a:spcPts val="0"/>
              </a:spcAft>
              <a:buNone/>
            </a:pPr>
            <a:r>
              <a:rPr lang="en-US" sz="1800" b="1" i="0" u="none" strike="noStrike" cap="none">
                <a:solidFill>
                  <a:schemeClr val="dk1"/>
                </a:solidFill>
                <a:latin typeface="Courier New"/>
                <a:ea typeface="Courier New"/>
                <a:cs typeface="Courier New"/>
                <a:sym typeface="Courier New"/>
              </a:rPr>
              <a:t> </a:t>
            </a:r>
            <a:endParaRPr sz="1800" b="0" i="0" u="none" strike="noStrike" cap="none">
              <a:solidFill>
                <a:schemeClr val="dk1"/>
              </a:solidFill>
              <a:latin typeface="Palatino Linotype"/>
              <a:ea typeface="Palatino Linotype"/>
              <a:cs typeface="Palatino Linotype"/>
              <a:sym typeface="Palatino Linotype"/>
            </a:endParaRPr>
          </a:p>
          <a:p>
            <a:pPr marL="300355" marR="0" lvl="0" indent="0" algn="l" rtl="0">
              <a:spcBef>
                <a:spcPts val="60"/>
              </a:spcBef>
              <a:spcAft>
                <a:spcPts val="0"/>
              </a:spcAft>
              <a:buNone/>
            </a:pPr>
            <a:endParaRPr sz="2800" b="0" i="0" u="none" strike="noStrike" cap="none">
              <a:solidFill>
                <a:schemeClr val="dk1"/>
              </a:solidFill>
              <a:latin typeface="Palatino Linotype"/>
              <a:ea typeface="Palatino Linotype"/>
              <a:cs typeface="Palatino Linotype"/>
              <a:sym typeface="Palatino Linotype"/>
            </a:endParaRPr>
          </a:p>
          <a:p>
            <a:pPr marL="0" marR="0" lvl="0" indent="0" algn="l" rtl="0">
              <a:spcBef>
                <a:spcPts val="40"/>
              </a:spcBef>
              <a:spcAft>
                <a:spcPts val="0"/>
              </a:spcAft>
              <a:buNone/>
            </a:pPr>
            <a:r>
              <a:rPr lang="en-US" sz="1600" b="1" i="0" u="none" strike="noStrike" cap="none">
                <a:solidFill>
                  <a:schemeClr val="dk1"/>
                </a:solidFill>
                <a:latin typeface="Courier New"/>
                <a:ea typeface="Courier New"/>
                <a:cs typeface="Courier New"/>
                <a:sym typeface="Courier New"/>
              </a:rPr>
              <a:t> </a:t>
            </a:r>
            <a:endParaRPr sz="2400" b="0" i="0" u="none" strike="noStrike" cap="none">
              <a:solidFill>
                <a:schemeClr val="dk1"/>
              </a:solidFill>
              <a:latin typeface="Palatino Linotype"/>
              <a:ea typeface="Palatino Linotype"/>
              <a:cs typeface="Palatino Linotype"/>
              <a:sym typeface="Palatino Linotype"/>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400"/>
              <a:buFont typeface="Palatino Linotype"/>
              <a:buNone/>
            </a:pPr>
            <a:r>
              <a:rPr lang="en-US" sz="4400" b="1">
                <a:solidFill>
                  <a:srgbClr val="000000"/>
                </a:solidFill>
                <a:latin typeface="Palatino Linotype"/>
                <a:ea typeface="Palatino Linotype"/>
                <a:cs typeface="Palatino Linotype"/>
                <a:sym typeface="Palatino Linotype"/>
              </a:rPr>
              <a:t>Train, validation, and test data</a:t>
            </a:r>
            <a:endParaRPr/>
          </a:p>
        </p:txBody>
      </p:sp>
      <p:sp>
        <p:nvSpPr>
          <p:cNvPr id="671" name="Google Shape;671;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marR="414655" lvl="0" indent="0" algn="l" rtl="0">
              <a:lnSpc>
                <a:spcPct val="88000"/>
              </a:lnSpc>
              <a:spcBef>
                <a:spcPts val="0"/>
              </a:spcBef>
              <a:spcAft>
                <a:spcPts val="0"/>
              </a:spcAft>
              <a:buClr>
                <a:schemeClr val="dk1"/>
              </a:buClr>
              <a:buSzPts val="1800"/>
              <a:buNone/>
            </a:pPr>
            <a:r>
              <a:rPr lang="en-US" sz="1800">
                <a:latin typeface="Palatino Linotype"/>
                <a:ea typeface="Palatino Linotype"/>
                <a:cs typeface="Palatino Linotype"/>
                <a:sym typeface="Palatino Linotype"/>
              </a:rPr>
              <a:t>Implementation of the split function on the original data to create three datasets (by 50 percent, 25 percent, and 25 percent splits) is as follows:</a:t>
            </a:r>
            <a:endParaRPr sz="1800">
              <a:latin typeface="Palatino Linotype"/>
              <a:ea typeface="Palatino Linotype"/>
              <a:cs typeface="Palatino Linotype"/>
              <a:sym typeface="Palatino Linotype"/>
            </a:endParaRPr>
          </a:p>
          <a:p>
            <a:pPr marL="0" lvl="0" indent="0" algn="l" rtl="0">
              <a:lnSpc>
                <a:spcPct val="90000"/>
              </a:lnSpc>
              <a:spcBef>
                <a:spcPts val="35"/>
              </a:spcBef>
              <a:spcAft>
                <a:spcPts val="0"/>
              </a:spcAft>
              <a:buClr>
                <a:schemeClr val="dk1"/>
              </a:buClr>
              <a:buSzPts val="1800"/>
              <a:buNone/>
            </a:pPr>
            <a:endParaRPr sz="1800">
              <a:latin typeface="Palatino Linotype"/>
              <a:ea typeface="Palatino Linotype"/>
              <a:cs typeface="Palatino Linotype"/>
              <a:sym typeface="Palatino Linotype"/>
            </a:endParaRPr>
          </a:p>
          <a:p>
            <a:pPr marL="71755" lvl="0" indent="0" algn="l" rtl="0">
              <a:lnSpc>
                <a:spcPct val="90000"/>
              </a:lnSpc>
              <a:spcBef>
                <a:spcPts val="1000"/>
              </a:spcBef>
              <a:spcAft>
                <a:spcPts val="0"/>
              </a:spcAft>
              <a:buClr>
                <a:schemeClr val="dk1"/>
              </a:buClr>
              <a:buSzPts val="1800"/>
              <a:buNone/>
            </a:pPr>
            <a:r>
              <a:rPr lang="en-US" sz="1800" b="1">
                <a:latin typeface="Courier New"/>
                <a:ea typeface="Courier New"/>
                <a:cs typeface="Courier New"/>
                <a:sym typeface="Courier New"/>
              </a:rPr>
              <a:t>&gt;&gt;&gt; train_data, validation_data, test_data = data_split (original_data</a:t>
            </a:r>
            <a:endParaRPr sz="1800">
              <a:latin typeface="Palatino Linotype"/>
              <a:ea typeface="Palatino Linotype"/>
              <a:cs typeface="Palatino Linotype"/>
              <a:sym typeface="Palatino Linotype"/>
            </a:endParaRPr>
          </a:p>
          <a:p>
            <a:pPr marL="71755" lvl="0" indent="0" algn="l" rtl="0">
              <a:lnSpc>
                <a:spcPct val="90000"/>
              </a:lnSpc>
              <a:spcBef>
                <a:spcPts val="60"/>
              </a:spcBef>
              <a:spcAft>
                <a:spcPts val="0"/>
              </a:spcAft>
              <a:buClr>
                <a:schemeClr val="dk1"/>
              </a:buClr>
              <a:buSzPts val="1800"/>
              <a:buNone/>
            </a:pPr>
            <a:r>
              <a:rPr lang="en-US" sz="1800" b="1">
                <a:latin typeface="Courier New"/>
                <a:ea typeface="Courier New"/>
                <a:cs typeface="Courier New"/>
                <a:sym typeface="Courier New"/>
              </a:rPr>
              <a:t>,trf=0.5, vlf=0.25,tsf=0.25)</a:t>
            </a:r>
            <a:endParaRPr sz="1800">
              <a:latin typeface="Palatino Linotype"/>
              <a:ea typeface="Palatino Linotype"/>
              <a:cs typeface="Palatino Linotype"/>
              <a:sym typeface="Palatino Linotype"/>
            </a:endParaRPr>
          </a:p>
          <a:p>
            <a:pPr marL="0" lvl="0" indent="0" algn="l" rtl="0">
              <a:lnSpc>
                <a:spcPct val="90000"/>
              </a:lnSpc>
              <a:spcBef>
                <a:spcPts val="30"/>
              </a:spcBef>
              <a:spcAft>
                <a:spcPts val="0"/>
              </a:spcAft>
              <a:buClr>
                <a:schemeClr val="dk1"/>
              </a:buClr>
              <a:buSzPts val="1800"/>
              <a:buNone/>
            </a:pPr>
            <a:r>
              <a:rPr lang="en-US" sz="1800" b="1">
                <a:latin typeface="Courier New"/>
                <a:ea typeface="Courier New"/>
                <a:cs typeface="Courier New"/>
                <a:sym typeface="Courier New"/>
              </a:rPr>
              <a:t> </a:t>
            </a:r>
            <a:endParaRPr sz="1800">
              <a:latin typeface="Palatino Linotype"/>
              <a:ea typeface="Palatino Linotype"/>
              <a:cs typeface="Palatino Linotype"/>
              <a:sym typeface="Palatino Linotype"/>
            </a:endParaRPr>
          </a:p>
          <a:p>
            <a:pPr marL="0" lvl="0" indent="0" algn="l" rtl="0">
              <a:lnSpc>
                <a:spcPct val="90000"/>
              </a:lnSpc>
              <a:spcBef>
                <a:spcPts val="1000"/>
              </a:spcBef>
              <a:spcAft>
                <a:spcPts val="0"/>
              </a:spcAft>
              <a:buClr>
                <a:schemeClr val="dk1"/>
              </a:buClr>
              <a:buSzPts val="2800"/>
              <a:buNone/>
            </a:pPr>
            <a:endParaRPr/>
          </a:p>
        </p:txBody>
      </p:sp>
      <p:sp>
        <p:nvSpPr>
          <p:cNvPr id="672" name="Google Shape;672;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673" name="Google Shape;673;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2800"/>
              <a:buFont typeface="Palatino Linotype"/>
              <a:buNone/>
            </a:pPr>
            <a:r>
              <a:rPr lang="en-US" sz="2800" b="1">
                <a:solidFill>
                  <a:srgbClr val="000000"/>
                </a:solidFill>
                <a:latin typeface="Palatino Linotype"/>
                <a:ea typeface="Palatino Linotype"/>
                <a:cs typeface="Palatino Linotype"/>
                <a:sym typeface="Palatino Linotype"/>
              </a:rPr>
              <a:t>Cross-validation</a:t>
            </a:r>
            <a:endParaRPr sz="6000" b="1"/>
          </a:p>
        </p:txBody>
      </p:sp>
      <p:sp>
        <p:nvSpPr>
          <p:cNvPr id="679" name="Google Shape;679;p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BDC1C6"/>
              </a:buClr>
              <a:buSzPts val="2800"/>
              <a:buChar char="•"/>
            </a:pPr>
            <a:r>
              <a:rPr lang="en-US" b="0" i="0">
                <a:solidFill>
                  <a:srgbClr val="BDC1C6"/>
                </a:solidFill>
                <a:latin typeface="arial"/>
                <a:ea typeface="arial"/>
                <a:cs typeface="arial"/>
                <a:sym typeface="arial"/>
              </a:rPr>
              <a:t>Cross-validation is </a:t>
            </a:r>
            <a:r>
              <a:rPr lang="en-US" b="1" i="0">
                <a:solidFill>
                  <a:srgbClr val="BDC1C6"/>
                </a:solidFill>
                <a:latin typeface="arial"/>
                <a:ea typeface="arial"/>
                <a:cs typeface="arial"/>
                <a:sym typeface="arial"/>
              </a:rPr>
              <a:t>a resampling method that uses different portions of the data to test and train a model on different iterations</a:t>
            </a:r>
            <a:r>
              <a:rPr lang="en-US" b="0" i="0">
                <a:solidFill>
                  <a:srgbClr val="BDC1C6"/>
                </a:solidFill>
                <a:latin typeface="arial"/>
                <a:ea typeface="arial"/>
                <a:cs typeface="arial"/>
                <a:sym typeface="arial"/>
              </a:rPr>
              <a:t>. It is mainly used in settings where the goal is prediction, and one wants to estimate how accurately a predictive model will perform in practice.</a:t>
            </a:r>
            <a:endParaRPr/>
          </a:p>
          <a:p>
            <a:pPr marL="228600" lvl="0" indent="-228600" algn="l" rtl="0">
              <a:lnSpc>
                <a:spcPct val="90000"/>
              </a:lnSpc>
              <a:spcBef>
                <a:spcPts val="1000"/>
              </a:spcBef>
              <a:spcAft>
                <a:spcPts val="0"/>
              </a:spcAft>
              <a:buClr>
                <a:srgbClr val="BDC1C6"/>
              </a:buClr>
              <a:buSzPts val="2800"/>
              <a:buChar char="•"/>
            </a:pPr>
            <a:br>
              <a:rPr lang="en-US" b="0" i="0">
                <a:solidFill>
                  <a:srgbClr val="BDC1C6"/>
                </a:solidFill>
                <a:latin typeface="arial"/>
                <a:ea typeface="arial"/>
                <a:cs typeface="arial"/>
                <a:sym typeface="arial"/>
              </a:rPr>
            </a:br>
            <a:endParaRPr/>
          </a:p>
        </p:txBody>
      </p:sp>
      <p:sp>
        <p:nvSpPr>
          <p:cNvPr id="680" name="Google Shape;680;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681" name="Google Shape;681;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400"/>
              <a:buFont typeface="Palatino Linotype"/>
              <a:buNone/>
            </a:pPr>
            <a:r>
              <a:rPr lang="en-US" sz="4400" b="1">
                <a:solidFill>
                  <a:srgbClr val="000000"/>
                </a:solidFill>
                <a:latin typeface="Palatino Linotype"/>
                <a:ea typeface="Palatino Linotype"/>
                <a:cs typeface="Palatino Linotype"/>
                <a:sym typeface="Palatino Linotype"/>
              </a:rPr>
              <a:t>Cross-validation</a:t>
            </a:r>
            <a:endParaRPr b="1"/>
          </a:p>
        </p:txBody>
      </p:sp>
      <p:sp>
        <p:nvSpPr>
          <p:cNvPr id="687" name="Google Shape;687;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b="1">
                <a:latin typeface="Palatino Linotype"/>
                <a:ea typeface="Palatino Linotype"/>
                <a:cs typeface="Palatino Linotype"/>
                <a:sym typeface="Palatino Linotype"/>
              </a:rPr>
              <a:t>Example</a:t>
            </a:r>
            <a:r>
              <a:rPr lang="en-US" sz="1800">
                <a:latin typeface="Palatino Linotype"/>
                <a:ea typeface="Palatino Linotype"/>
                <a:cs typeface="Palatino Linotype"/>
                <a:sym typeface="Palatino Linotype"/>
              </a:rPr>
              <a:t>: In five-fold cross-validation, data will be divided into five parts, subsequently trained on four parts of the data, and tested on the one part of the data. This process will run five times, in order to cover all points in the data. Finally, the error calculated will be the average of all the errors</a:t>
            </a:r>
            <a:endParaRPr/>
          </a:p>
        </p:txBody>
      </p:sp>
      <p:sp>
        <p:nvSpPr>
          <p:cNvPr id="688" name="Google Shape;688;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689" name="Google Shape;689;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pic>
        <p:nvPicPr>
          <p:cNvPr id="690" name="Google Shape;690;p69"/>
          <p:cNvPicPr preferRelativeResize="0"/>
          <p:nvPr/>
        </p:nvPicPr>
        <p:blipFill rotWithShape="1">
          <a:blip r:embed="rId3">
            <a:alphaModFix/>
          </a:blip>
          <a:srcRect/>
          <a:stretch/>
        </p:blipFill>
        <p:spPr>
          <a:xfrm>
            <a:off x="3383560" y="3025196"/>
            <a:ext cx="6226605" cy="33311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Supervised learning:</a:t>
            </a:r>
            <a:endParaRPr b="1"/>
          </a:p>
        </p:txBody>
      </p:sp>
      <p:sp>
        <p:nvSpPr>
          <p:cNvPr id="140" name="Google Shape;14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This is teaching machines to learn the relationship between other variables and a target variable, similar to the way in which a teacher provides feedback to students on their performance. </a:t>
            </a:r>
            <a:endParaRPr/>
          </a:p>
          <a:p>
            <a:pPr marL="228600" lvl="0" indent="-228600" algn="l" rtl="0">
              <a:lnSpc>
                <a:spcPct val="90000"/>
              </a:lnSpc>
              <a:spcBef>
                <a:spcPts val="1000"/>
              </a:spcBef>
              <a:spcAft>
                <a:spcPts val="0"/>
              </a:spcAft>
              <a:buClr>
                <a:schemeClr val="dk1"/>
              </a:buClr>
              <a:buSzPts val="2800"/>
              <a:buChar char="•"/>
            </a:pPr>
            <a:r>
              <a:rPr lang="en-US"/>
              <a:t>The major segments within supervised learning are as follows: </a:t>
            </a:r>
            <a:endParaRPr/>
          </a:p>
          <a:p>
            <a:pPr marL="1143000" lvl="2" indent="-228600" algn="l" rtl="0">
              <a:lnSpc>
                <a:spcPct val="90000"/>
              </a:lnSpc>
              <a:spcBef>
                <a:spcPts val="500"/>
              </a:spcBef>
              <a:spcAft>
                <a:spcPts val="0"/>
              </a:spcAft>
              <a:buClr>
                <a:schemeClr val="dk1"/>
              </a:buClr>
              <a:buSzPts val="2000"/>
              <a:buChar char="•"/>
            </a:pPr>
            <a:r>
              <a:rPr lang="en-US"/>
              <a:t>Classification problem</a:t>
            </a:r>
            <a:endParaRPr/>
          </a:p>
          <a:p>
            <a:pPr marL="1143000" lvl="2" indent="-228600" algn="l" rtl="0">
              <a:lnSpc>
                <a:spcPct val="90000"/>
              </a:lnSpc>
              <a:spcBef>
                <a:spcPts val="500"/>
              </a:spcBef>
              <a:spcAft>
                <a:spcPts val="0"/>
              </a:spcAft>
              <a:buClr>
                <a:schemeClr val="dk1"/>
              </a:buClr>
              <a:buSzPts val="2000"/>
              <a:buChar char="•"/>
            </a:pPr>
            <a:r>
              <a:rPr lang="en-US"/>
              <a:t>Regression problem</a:t>
            </a:r>
            <a:endParaRPr/>
          </a:p>
        </p:txBody>
      </p:sp>
      <p:sp>
        <p:nvSpPr>
          <p:cNvPr id="141" name="Google Shape;14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42" name="Google Shape;14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000"/>
              <a:buFont typeface="Palatino Linotype"/>
              <a:buNone/>
            </a:pPr>
            <a:r>
              <a:rPr lang="en-US" sz="4000" b="1">
                <a:solidFill>
                  <a:srgbClr val="000000"/>
                </a:solidFill>
                <a:latin typeface="Palatino Linotype"/>
                <a:ea typeface="Palatino Linotype"/>
                <a:cs typeface="Palatino Linotype"/>
                <a:sym typeface="Palatino Linotype"/>
              </a:rPr>
              <a:t>Grid search</a:t>
            </a:r>
            <a:endParaRPr sz="8000" b="1"/>
          </a:p>
        </p:txBody>
      </p:sp>
      <p:sp>
        <p:nvSpPr>
          <p:cNvPr id="696" name="Google Shape;696;p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BDC1C6"/>
              </a:buClr>
              <a:buSzPts val="2400"/>
              <a:buChar char="•"/>
            </a:pPr>
            <a:r>
              <a:rPr lang="en-US" sz="2400" b="0" i="0">
                <a:solidFill>
                  <a:srgbClr val="BDC1C6"/>
                </a:solidFill>
                <a:latin typeface="arial"/>
                <a:ea typeface="arial"/>
                <a:cs typeface="arial"/>
                <a:sym typeface="arial"/>
              </a:rPr>
              <a:t>Grid-searching is the </a:t>
            </a:r>
            <a:r>
              <a:rPr lang="en-US" sz="2400" b="1" i="0">
                <a:solidFill>
                  <a:srgbClr val="BDC1C6"/>
                </a:solidFill>
                <a:latin typeface="arial"/>
                <a:ea typeface="arial"/>
                <a:cs typeface="arial"/>
                <a:sym typeface="arial"/>
              </a:rPr>
              <a:t>process of scanning the data to configure optimal parameters for a given model</a:t>
            </a:r>
            <a:r>
              <a:rPr lang="en-US" sz="2400" b="0" i="0">
                <a:solidFill>
                  <a:srgbClr val="BDC1C6"/>
                </a:solidFill>
                <a:latin typeface="arial"/>
                <a:ea typeface="arial"/>
                <a:cs typeface="arial"/>
                <a:sym typeface="arial"/>
              </a:rPr>
              <a:t>. Depending on the type of model utilized, certain parameters are necessary.</a:t>
            </a:r>
            <a:endParaRPr/>
          </a:p>
          <a:p>
            <a:pPr marL="228600" lvl="0" indent="-228600" algn="just" rtl="0">
              <a:lnSpc>
                <a:spcPct val="90000"/>
              </a:lnSpc>
              <a:spcBef>
                <a:spcPts val="1000"/>
              </a:spcBef>
              <a:spcAft>
                <a:spcPts val="0"/>
              </a:spcAft>
              <a:buClr>
                <a:srgbClr val="BDC1C6"/>
              </a:buClr>
              <a:buSzPts val="2400"/>
              <a:buChar char="•"/>
            </a:pPr>
            <a:r>
              <a:rPr lang="en-US" sz="2400" b="0" i="0">
                <a:solidFill>
                  <a:srgbClr val="BDC1C6"/>
                </a:solidFill>
                <a:latin typeface="arial"/>
                <a:ea typeface="arial"/>
                <a:cs typeface="arial"/>
                <a:sym typeface="arial"/>
              </a:rPr>
              <a:t>Grid-searching can be applied across machine learning to calculate the best parameters to use for any given model.</a:t>
            </a:r>
            <a:endParaRPr/>
          </a:p>
          <a:p>
            <a:pPr marL="228600" lvl="0" indent="-228600" algn="just" rtl="0">
              <a:lnSpc>
                <a:spcPct val="90000"/>
              </a:lnSpc>
              <a:spcBef>
                <a:spcPts val="1000"/>
              </a:spcBef>
              <a:spcAft>
                <a:spcPts val="0"/>
              </a:spcAft>
              <a:buClr>
                <a:schemeClr val="dk1"/>
              </a:buClr>
              <a:buSzPts val="2800"/>
              <a:buChar char="•"/>
            </a:pPr>
            <a:r>
              <a:rPr lang="en-US">
                <a:latin typeface="Palatino Linotype"/>
                <a:ea typeface="Palatino Linotype"/>
                <a:cs typeface="Palatino Linotype"/>
                <a:sym typeface="Palatino Linotype"/>
              </a:rPr>
              <a:t>Grid search in machine learning is a popular way to tune the hyperparameters of the model in order to find the best combination for determining the best fit</a:t>
            </a:r>
            <a:endParaRPr sz="4000"/>
          </a:p>
        </p:txBody>
      </p:sp>
      <p:sp>
        <p:nvSpPr>
          <p:cNvPr id="697" name="Google Shape;697;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698" name="Google Shape;698;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400"/>
              <a:buFont typeface="Palatino Linotype"/>
              <a:buNone/>
            </a:pPr>
            <a:r>
              <a:rPr lang="en-US" sz="4400" b="1">
                <a:solidFill>
                  <a:srgbClr val="000000"/>
                </a:solidFill>
                <a:latin typeface="Palatino Linotype"/>
                <a:ea typeface="Palatino Linotype"/>
                <a:cs typeface="Palatino Linotype"/>
                <a:sym typeface="Palatino Linotype"/>
              </a:rPr>
              <a:t>Grid search</a:t>
            </a:r>
            <a:endParaRPr/>
          </a:p>
        </p:txBody>
      </p:sp>
      <p:sp>
        <p:nvSpPr>
          <p:cNvPr id="704" name="Google Shape;704;p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a:latin typeface="Palatino Linotype"/>
                <a:ea typeface="Palatino Linotype"/>
                <a:cs typeface="Palatino Linotype"/>
                <a:sym typeface="Palatino Linotype"/>
              </a:rPr>
              <a:t>Grid search has been implemented using a decision tree classifier for classification purposes.</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 Tuning parameters are the depth of the tree, the minimum number of observations in terminal node, and the minimum number of observations required to perform the node split</a:t>
            </a:r>
            <a:endParaRPr/>
          </a:p>
          <a:p>
            <a:pPr marL="528955" lvl="1" indent="0" algn="l" rtl="0">
              <a:lnSpc>
                <a:spcPct val="90000"/>
              </a:lnSpc>
              <a:spcBef>
                <a:spcPts val="5"/>
              </a:spcBef>
              <a:spcAft>
                <a:spcPts val="0"/>
              </a:spcAft>
              <a:buClr>
                <a:schemeClr val="dk1"/>
              </a:buClr>
              <a:buSzPts val="1400"/>
              <a:buNone/>
            </a:pPr>
            <a:r>
              <a:rPr lang="en-US" sz="1400" b="1">
                <a:latin typeface="Courier New"/>
                <a:ea typeface="Courier New"/>
                <a:cs typeface="Courier New"/>
                <a:sym typeface="Courier New"/>
              </a:rPr>
              <a:t># Grid search</a:t>
            </a:r>
            <a:endParaRPr sz="1400">
              <a:latin typeface="Palatino Linotype"/>
              <a:ea typeface="Palatino Linotype"/>
              <a:cs typeface="Palatino Linotype"/>
              <a:sym typeface="Palatino Linotype"/>
            </a:endParaRPr>
          </a:p>
          <a:p>
            <a:pPr marL="528955" lvl="1" indent="0" algn="l" rtl="0">
              <a:lnSpc>
                <a:spcPct val="90000"/>
              </a:lnSpc>
              <a:spcBef>
                <a:spcPts val="60"/>
              </a:spcBef>
              <a:spcAft>
                <a:spcPts val="0"/>
              </a:spcAft>
              <a:buClr>
                <a:schemeClr val="dk1"/>
              </a:buClr>
              <a:buSzPts val="1400"/>
              <a:buNone/>
            </a:pPr>
            <a:r>
              <a:rPr lang="en-US" sz="1400" b="1">
                <a:latin typeface="Courier New"/>
                <a:ea typeface="Courier New"/>
                <a:cs typeface="Courier New"/>
                <a:sym typeface="Courier New"/>
              </a:rPr>
              <a:t>&gt;&gt;&gt; import pandas as pd</a:t>
            </a:r>
            <a:endParaRPr sz="1400">
              <a:latin typeface="Palatino Linotype"/>
              <a:ea typeface="Palatino Linotype"/>
              <a:cs typeface="Palatino Linotype"/>
              <a:sym typeface="Palatino Linotype"/>
            </a:endParaRPr>
          </a:p>
          <a:p>
            <a:pPr marL="528955" lvl="1" indent="0" algn="l" rtl="0">
              <a:lnSpc>
                <a:spcPct val="90000"/>
              </a:lnSpc>
              <a:spcBef>
                <a:spcPts val="60"/>
              </a:spcBef>
              <a:spcAft>
                <a:spcPts val="0"/>
              </a:spcAft>
              <a:buClr>
                <a:schemeClr val="dk1"/>
              </a:buClr>
              <a:buSzPts val="1400"/>
              <a:buNone/>
            </a:pPr>
            <a:r>
              <a:rPr lang="en-US" sz="1400" b="1">
                <a:latin typeface="Courier New"/>
                <a:ea typeface="Courier New"/>
                <a:cs typeface="Courier New"/>
                <a:sym typeface="Courier New"/>
              </a:rPr>
              <a:t>&gt;&gt;&gt; from sklearn.tree import DecisionTreeClassifier</a:t>
            </a:r>
            <a:endParaRPr sz="1400">
              <a:latin typeface="Palatino Linotype"/>
              <a:ea typeface="Palatino Linotype"/>
              <a:cs typeface="Palatino Linotype"/>
              <a:sym typeface="Palatino Linotype"/>
            </a:endParaRPr>
          </a:p>
          <a:p>
            <a:pPr marL="528955" lvl="1" indent="0" algn="l" rtl="0">
              <a:lnSpc>
                <a:spcPct val="90000"/>
              </a:lnSpc>
              <a:spcBef>
                <a:spcPts val="60"/>
              </a:spcBef>
              <a:spcAft>
                <a:spcPts val="0"/>
              </a:spcAft>
              <a:buClr>
                <a:schemeClr val="dk1"/>
              </a:buClr>
              <a:buSzPts val="1400"/>
              <a:buNone/>
            </a:pPr>
            <a:r>
              <a:rPr lang="en-US" sz="1400" b="1">
                <a:latin typeface="Courier New"/>
                <a:ea typeface="Courier New"/>
                <a:cs typeface="Courier New"/>
                <a:sym typeface="Courier New"/>
              </a:rPr>
              <a:t>&gt;&gt;&gt; from sklearn.model_selection import train_test_split</a:t>
            </a:r>
            <a:endParaRPr sz="1400">
              <a:latin typeface="Palatino Linotype"/>
              <a:ea typeface="Palatino Linotype"/>
              <a:cs typeface="Palatino Linotype"/>
              <a:sym typeface="Palatino Linotype"/>
            </a:endParaRPr>
          </a:p>
          <a:p>
            <a:pPr marL="528955" marR="1645920" lvl="1" indent="0" algn="l" rtl="0">
              <a:lnSpc>
                <a:spcPct val="105000"/>
              </a:lnSpc>
              <a:spcBef>
                <a:spcPts val="60"/>
              </a:spcBef>
              <a:spcAft>
                <a:spcPts val="0"/>
              </a:spcAft>
              <a:buClr>
                <a:schemeClr val="dk1"/>
              </a:buClr>
              <a:buSzPts val="1400"/>
              <a:buNone/>
            </a:pPr>
            <a:r>
              <a:rPr lang="en-US" sz="1400" b="1">
                <a:latin typeface="Courier New"/>
                <a:ea typeface="Courier New"/>
                <a:cs typeface="Courier New"/>
                <a:sym typeface="Courier New"/>
              </a:rPr>
              <a:t>&gt;&gt;&gt; from sklearn.metrics import classification_report,confusion_matrix,accuracy_score</a:t>
            </a:r>
            <a:endParaRPr sz="1400">
              <a:latin typeface="Palatino Linotype"/>
              <a:ea typeface="Palatino Linotype"/>
              <a:cs typeface="Palatino Linotype"/>
              <a:sym typeface="Palatino Linotype"/>
            </a:endParaRPr>
          </a:p>
          <a:p>
            <a:pPr marL="528955" lvl="1" indent="0" algn="l" rtl="0">
              <a:lnSpc>
                <a:spcPct val="72857"/>
              </a:lnSpc>
              <a:spcBef>
                <a:spcPts val="500"/>
              </a:spcBef>
              <a:spcAft>
                <a:spcPts val="0"/>
              </a:spcAft>
              <a:buClr>
                <a:schemeClr val="dk1"/>
              </a:buClr>
              <a:buSzPts val="1400"/>
              <a:buNone/>
            </a:pPr>
            <a:r>
              <a:rPr lang="en-US" sz="1400" b="1">
                <a:latin typeface="Courier New"/>
                <a:ea typeface="Courier New"/>
                <a:cs typeface="Courier New"/>
                <a:sym typeface="Courier New"/>
              </a:rPr>
              <a:t>&gt;&gt;&gt; from sklearn.pipeline import Pipeline</a:t>
            </a:r>
            <a:endParaRPr sz="1400">
              <a:latin typeface="Palatino Linotype"/>
              <a:ea typeface="Palatino Linotype"/>
              <a:cs typeface="Palatino Linotype"/>
              <a:sym typeface="Palatino Linotype"/>
            </a:endParaRPr>
          </a:p>
          <a:p>
            <a:pPr marL="528955" lvl="1" indent="0" algn="l" rtl="0">
              <a:lnSpc>
                <a:spcPct val="90000"/>
              </a:lnSpc>
              <a:spcBef>
                <a:spcPts val="60"/>
              </a:spcBef>
              <a:spcAft>
                <a:spcPts val="0"/>
              </a:spcAft>
              <a:buClr>
                <a:schemeClr val="dk1"/>
              </a:buClr>
              <a:buSzPts val="1400"/>
              <a:buNone/>
            </a:pPr>
            <a:r>
              <a:rPr lang="en-US" sz="1400" b="1">
                <a:latin typeface="Courier New"/>
                <a:ea typeface="Courier New"/>
                <a:cs typeface="Courier New"/>
                <a:sym typeface="Courier New"/>
              </a:rPr>
              <a:t>&gt;&gt;&gt; from sklearn.grid_search import GridSearchCV</a:t>
            </a:r>
            <a:endParaRPr sz="1400">
              <a:latin typeface="Palatino Linotype"/>
              <a:ea typeface="Palatino Linotype"/>
              <a:cs typeface="Palatino Linotype"/>
              <a:sym typeface="Palatino Linotype"/>
            </a:endParaRPr>
          </a:p>
          <a:p>
            <a:pPr marL="457200" lvl="1" indent="0" algn="l" rtl="0">
              <a:lnSpc>
                <a:spcPct val="90000"/>
              </a:lnSpc>
              <a:spcBef>
                <a:spcPts val="5"/>
              </a:spcBef>
              <a:spcAft>
                <a:spcPts val="0"/>
              </a:spcAft>
              <a:buClr>
                <a:schemeClr val="dk1"/>
              </a:buClr>
              <a:buSzPts val="1400"/>
              <a:buNone/>
            </a:pPr>
            <a:r>
              <a:rPr lang="en-US" sz="1400" b="1">
                <a:latin typeface="Courier New"/>
                <a:ea typeface="Courier New"/>
                <a:cs typeface="Courier New"/>
                <a:sym typeface="Courier New"/>
              </a:rPr>
              <a:t> </a:t>
            </a:r>
            <a:endParaRPr sz="1400">
              <a:latin typeface="Palatino Linotype"/>
              <a:ea typeface="Palatino Linotype"/>
              <a:cs typeface="Palatino Linotype"/>
              <a:sym typeface="Palatino Linotype"/>
            </a:endParaRPr>
          </a:p>
          <a:p>
            <a:pPr marL="528955" lvl="1" indent="0" algn="l" rtl="0">
              <a:lnSpc>
                <a:spcPct val="90000"/>
              </a:lnSpc>
              <a:spcBef>
                <a:spcPts val="5"/>
              </a:spcBef>
              <a:spcAft>
                <a:spcPts val="0"/>
              </a:spcAft>
              <a:buClr>
                <a:schemeClr val="dk1"/>
              </a:buClr>
              <a:buSzPts val="1400"/>
              <a:buNone/>
            </a:pPr>
            <a:r>
              <a:rPr lang="en-US" sz="1400" b="1">
                <a:latin typeface="Courier New"/>
                <a:ea typeface="Courier New"/>
                <a:cs typeface="Courier New"/>
                <a:sym typeface="Courier New"/>
              </a:rPr>
              <a:t>&gt;&gt;&gt; input_data = pd.read_csv("ad.csv",header=None)</a:t>
            </a:r>
            <a:endParaRPr sz="1400">
              <a:latin typeface="Palatino Linotype"/>
              <a:ea typeface="Palatino Linotype"/>
              <a:cs typeface="Palatino Linotype"/>
              <a:sym typeface="Palatino Linotype"/>
            </a:endParaRPr>
          </a:p>
          <a:p>
            <a:pPr marL="457200" lvl="1" indent="0" algn="l" rtl="0">
              <a:lnSpc>
                <a:spcPct val="90000"/>
              </a:lnSpc>
              <a:spcBef>
                <a:spcPts val="5"/>
              </a:spcBef>
              <a:spcAft>
                <a:spcPts val="0"/>
              </a:spcAft>
              <a:buClr>
                <a:schemeClr val="dk1"/>
              </a:buClr>
              <a:buSzPts val="1400"/>
              <a:buNone/>
            </a:pPr>
            <a:r>
              <a:rPr lang="en-US" sz="1400" b="1">
                <a:latin typeface="Courier New"/>
                <a:ea typeface="Courier New"/>
                <a:cs typeface="Courier New"/>
                <a:sym typeface="Courier New"/>
              </a:rPr>
              <a:t> </a:t>
            </a:r>
            <a:endParaRPr sz="1400">
              <a:latin typeface="Palatino Linotype"/>
              <a:ea typeface="Palatino Linotype"/>
              <a:cs typeface="Palatino Linotype"/>
              <a:sym typeface="Palatino Linotype"/>
            </a:endParaRPr>
          </a:p>
          <a:p>
            <a:pPr marL="528955" lvl="1" indent="0" algn="l" rtl="0">
              <a:lnSpc>
                <a:spcPct val="90000"/>
              </a:lnSpc>
              <a:spcBef>
                <a:spcPts val="500"/>
              </a:spcBef>
              <a:spcAft>
                <a:spcPts val="0"/>
              </a:spcAft>
              <a:buClr>
                <a:schemeClr val="dk1"/>
              </a:buClr>
              <a:buSzPts val="1400"/>
              <a:buNone/>
            </a:pPr>
            <a:r>
              <a:rPr lang="en-US" sz="1400" b="1">
                <a:latin typeface="Courier New"/>
                <a:ea typeface="Courier New"/>
                <a:cs typeface="Courier New"/>
                <a:sym typeface="Courier New"/>
              </a:rPr>
              <a:t>&gt;&gt;&gt; X_columns = set(input_data.columns.values)</a:t>
            </a:r>
            <a:endParaRPr sz="1400">
              <a:latin typeface="Palatino Linotype"/>
              <a:ea typeface="Palatino Linotype"/>
              <a:cs typeface="Palatino Linotype"/>
              <a:sym typeface="Palatino Linotype"/>
            </a:endParaRPr>
          </a:p>
          <a:p>
            <a:pPr marL="457200" lvl="1" indent="0" algn="l" rtl="0">
              <a:lnSpc>
                <a:spcPct val="90000"/>
              </a:lnSpc>
              <a:spcBef>
                <a:spcPts val="500"/>
              </a:spcBef>
              <a:spcAft>
                <a:spcPts val="0"/>
              </a:spcAft>
              <a:buClr>
                <a:schemeClr val="dk1"/>
              </a:buClr>
              <a:buSzPts val="1400"/>
              <a:buNone/>
            </a:pPr>
            <a:r>
              <a:rPr lang="en-US" sz="1400" b="1">
                <a:latin typeface="Courier New"/>
                <a:ea typeface="Courier New"/>
                <a:cs typeface="Courier New"/>
                <a:sym typeface="Courier New"/>
              </a:rPr>
              <a:t>&gt;&gt;&gt; y = input_data[len(input_data.columns.values)-1]</a:t>
            </a:r>
            <a:endParaRPr/>
          </a:p>
          <a:p>
            <a:pPr marL="528955" lvl="1" indent="0" algn="l" rtl="0">
              <a:lnSpc>
                <a:spcPct val="90000"/>
              </a:lnSpc>
              <a:spcBef>
                <a:spcPts val="470"/>
              </a:spcBef>
              <a:spcAft>
                <a:spcPts val="0"/>
              </a:spcAft>
              <a:buClr>
                <a:schemeClr val="dk1"/>
              </a:buClr>
              <a:buSzPts val="1400"/>
              <a:buNone/>
            </a:pPr>
            <a:r>
              <a:rPr lang="en-US" sz="1400" b="1">
                <a:latin typeface="Courier New"/>
                <a:ea typeface="Courier New"/>
                <a:cs typeface="Courier New"/>
                <a:sym typeface="Courier New"/>
              </a:rPr>
              <a:t>&gt;&gt;&gt; X_columns.remove(len(input_data.columns.values)-1)</a:t>
            </a:r>
            <a:endParaRPr sz="1400">
              <a:latin typeface="Palatino Linotype"/>
              <a:ea typeface="Palatino Linotype"/>
              <a:cs typeface="Palatino Linotype"/>
              <a:sym typeface="Palatino Linotype"/>
            </a:endParaRPr>
          </a:p>
          <a:p>
            <a:pPr marL="457200" lvl="1" indent="0" algn="l" rtl="0">
              <a:lnSpc>
                <a:spcPct val="90000"/>
              </a:lnSpc>
              <a:spcBef>
                <a:spcPts val="500"/>
              </a:spcBef>
              <a:spcAft>
                <a:spcPts val="0"/>
              </a:spcAft>
              <a:buClr>
                <a:schemeClr val="dk1"/>
              </a:buClr>
              <a:buSzPts val="1400"/>
              <a:buNone/>
            </a:pPr>
            <a:r>
              <a:rPr lang="en-US" sz="1400" b="1">
                <a:latin typeface="Courier New"/>
                <a:ea typeface="Courier New"/>
                <a:cs typeface="Courier New"/>
                <a:sym typeface="Courier New"/>
              </a:rPr>
              <a:t>&gt;&gt;&gt; X = input_data[list(X_columns)]</a:t>
            </a:r>
            <a:endParaRPr/>
          </a:p>
        </p:txBody>
      </p:sp>
      <p:sp>
        <p:nvSpPr>
          <p:cNvPr id="705" name="Google Shape;705;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06" name="Google Shape;706;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400"/>
              <a:buFont typeface="Palatino Linotype"/>
              <a:buNone/>
            </a:pPr>
            <a:r>
              <a:rPr lang="en-US" sz="4400" b="1">
                <a:solidFill>
                  <a:srgbClr val="000000"/>
                </a:solidFill>
                <a:latin typeface="Palatino Linotype"/>
                <a:ea typeface="Palatino Linotype"/>
                <a:cs typeface="Palatino Linotype"/>
                <a:sym typeface="Palatino Linotype"/>
              </a:rPr>
              <a:t>Grid search</a:t>
            </a:r>
            <a:endParaRPr/>
          </a:p>
        </p:txBody>
      </p:sp>
      <p:sp>
        <p:nvSpPr>
          <p:cNvPr id="712" name="Google Shape;712;p7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a:latin typeface="Palatino Linotype"/>
                <a:ea typeface="Palatino Linotype"/>
                <a:cs typeface="Palatino Linotype"/>
                <a:sym typeface="Palatino Linotype"/>
              </a:rPr>
              <a:t>Split the data into train and testing:</a:t>
            </a:r>
            <a:endParaRPr sz="1800">
              <a:latin typeface="Palatino Linotype"/>
              <a:ea typeface="Palatino Linotype"/>
              <a:cs typeface="Palatino Linotype"/>
              <a:sym typeface="Palatino Linotype"/>
            </a:endParaRPr>
          </a:p>
          <a:p>
            <a:pPr marL="300355" marR="479425" lvl="0" indent="-228600" algn="l" rtl="0">
              <a:lnSpc>
                <a:spcPct val="105000"/>
              </a:lnSpc>
              <a:spcBef>
                <a:spcPts val="875"/>
              </a:spcBef>
              <a:spcAft>
                <a:spcPts val="0"/>
              </a:spcAft>
              <a:buClr>
                <a:schemeClr val="dk1"/>
              </a:buClr>
              <a:buSzPts val="1800"/>
              <a:buChar char="•"/>
            </a:pPr>
            <a:r>
              <a:rPr lang="en-US" sz="1800" b="1">
                <a:latin typeface="Courier New"/>
                <a:ea typeface="Courier New"/>
                <a:cs typeface="Courier New"/>
                <a:sym typeface="Courier New"/>
              </a:rPr>
              <a:t>&gt;&gt;&gt; X_train, X_test,y_train,y_test = train_test_split(X,y,train_size = 0.7,random_state=33)</a:t>
            </a:r>
            <a:endParaRPr sz="1800">
              <a:latin typeface="Palatino Linotype"/>
              <a:ea typeface="Palatino Linotype"/>
              <a:cs typeface="Palatino Linotype"/>
              <a:sym typeface="Palatino Linotype"/>
            </a:endParaRPr>
          </a:p>
          <a:p>
            <a:pPr marL="71755" lvl="0" indent="-71755" algn="l" rtl="0">
              <a:lnSpc>
                <a:spcPct val="90000"/>
              </a:lnSpc>
              <a:spcBef>
                <a:spcPts val="765"/>
              </a:spcBef>
              <a:spcAft>
                <a:spcPts val="0"/>
              </a:spcAft>
              <a:buClr>
                <a:schemeClr val="dk1"/>
              </a:buClr>
              <a:buSzPts val="1800"/>
              <a:buChar char="•"/>
            </a:pPr>
            <a:r>
              <a:rPr lang="en-US" sz="1800">
                <a:latin typeface="Palatino Linotype"/>
                <a:ea typeface="Palatino Linotype"/>
                <a:cs typeface="Palatino Linotype"/>
                <a:sym typeface="Palatino Linotype"/>
              </a:rPr>
              <a:t>Create a pipeline to create combinations of variables for the grid search:</a:t>
            </a:r>
            <a:endParaRPr sz="1800">
              <a:latin typeface="Palatino Linotype"/>
              <a:ea typeface="Palatino Linotype"/>
              <a:cs typeface="Palatino Linotype"/>
              <a:sym typeface="Palatino Linotype"/>
            </a:endParaRPr>
          </a:p>
          <a:p>
            <a:pPr marL="300355" lvl="0" indent="-228600" algn="l" rtl="0">
              <a:lnSpc>
                <a:spcPct val="90000"/>
              </a:lnSpc>
              <a:spcBef>
                <a:spcPts val="880"/>
              </a:spcBef>
              <a:spcAft>
                <a:spcPts val="0"/>
              </a:spcAft>
              <a:buClr>
                <a:schemeClr val="dk1"/>
              </a:buClr>
              <a:buSzPts val="1800"/>
              <a:buChar char="•"/>
            </a:pPr>
            <a:r>
              <a:rPr lang="en-US" sz="1800" b="1">
                <a:latin typeface="Courier New"/>
                <a:ea typeface="Courier New"/>
                <a:cs typeface="Courier New"/>
                <a:sym typeface="Courier New"/>
              </a:rPr>
              <a:t>&gt;&gt;&gt; pipeline = Pipeline([</a:t>
            </a:r>
            <a:endParaRPr sz="1800">
              <a:latin typeface="Palatino Linotype"/>
              <a:ea typeface="Palatino Linotype"/>
              <a:cs typeface="Palatino Linotype"/>
              <a:sym typeface="Palatino Linotype"/>
            </a:endParaRPr>
          </a:p>
          <a:p>
            <a:pPr marL="300355" lvl="0" indent="-228600" algn="l" rtl="0">
              <a:lnSpc>
                <a:spcPct val="90000"/>
              </a:lnSpc>
              <a:spcBef>
                <a:spcPts val="60"/>
              </a:spcBef>
              <a:spcAft>
                <a:spcPts val="0"/>
              </a:spcAft>
              <a:buClr>
                <a:schemeClr val="dk1"/>
              </a:buClr>
              <a:buSzPts val="1800"/>
              <a:buChar char="•"/>
            </a:pPr>
            <a:r>
              <a:rPr lang="en-US" sz="1800" b="1">
                <a:latin typeface="Courier New"/>
                <a:ea typeface="Courier New"/>
                <a:cs typeface="Courier New"/>
                <a:sym typeface="Courier New"/>
              </a:rPr>
              <a:t>...	('clf', DecisionTreeClassifier(criterion='entropy')) ])</a:t>
            </a:r>
            <a:endParaRPr sz="1800">
              <a:latin typeface="Palatino Linotype"/>
              <a:ea typeface="Palatino Linotype"/>
              <a:cs typeface="Palatino Linotype"/>
              <a:sym typeface="Palatino Linotype"/>
            </a:endParaRPr>
          </a:p>
          <a:p>
            <a:pPr marL="0" lvl="0" indent="0" algn="l" rtl="0">
              <a:lnSpc>
                <a:spcPct val="90000"/>
              </a:lnSpc>
              <a:spcBef>
                <a:spcPts val="30"/>
              </a:spcBef>
              <a:spcAft>
                <a:spcPts val="0"/>
              </a:spcAft>
              <a:buClr>
                <a:schemeClr val="dk1"/>
              </a:buClr>
              <a:buSzPts val="1800"/>
              <a:buNone/>
            </a:pPr>
            <a:r>
              <a:rPr lang="en-US" sz="1800" b="1">
                <a:latin typeface="Courier New"/>
                <a:ea typeface="Courier New"/>
                <a:cs typeface="Courier New"/>
                <a:sym typeface="Courier New"/>
              </a:rPr>
              <a:t> </a:t>
            </a:r>
            <a:endParaRPr sz="1800">
              <a:latin typeface="Palatino Linotype"/>
              <a:ea typeface="Palatino Linotype"/>
              <a:cs typeface="Palatino Linotype"/>
              <a:sym typeface="Palatino Linotype"/>
            </a:endParaRPr>
          </a:p>
          <a:p>
            <a:pPr marL="0" lvl="0" indent="0" algn="l" rtl="0">
              <a:lnSpc>
                <a:spcPct val="90000"/>
              </a:lnSpc>
              <a:spcBef>
                <a:spcPts val="1000"/>
              </a:spcBef>
              <a:spcAft>
                <a:spcPts val="0"/>
              </a:spcAft>
              <a:buClr>
                <a:schemeClr val="dk1"/>
              </a:buClr>
              <a:buSzPts val="1800"/>
              <a:buNone/>
            </a:pPr>
            <a:r>
              <a:rPr lang="en-US" sz="1800">
                <a:latin typeface="Palatino Linotype"/>
                <a:ea typeface="Palatino Linotype"/>
                <a:cs typeface="Palatino Linotype"/>
                <a:sym typeface="Palatino Linotype"/>
              </a:rPr>
              <a:t>Combinations to explore are given as parameters in Python dictionary format:</a:t>
            </a:r>
            <a:endParaRPr sz="1800">
              <a:latin typeface="Palatino Linotype"/>
              <a:ea typeface="Palatino Linotype"/>
              <a:cs typeface="Palatino Linotype"/>
              <a:sym typeface="Palatino Linotype"/>
            </a:endParaRPr>
          </a:p>
          <a:p>
            <a:pPr marL="300355" lvl="0" indent="-228600" algn="l" rtl="0">
              <a:lnSpc>
                <a:spcPct val="90000"/>
              </a:lnSpc>
              <a:spcBef>
                <a:spcPts val="880"/>
              </a:spcBef>
              <a:spcAft>
                <a:spcPts val="0"/>
              </a:spcAft>
              <a:buClr>
                <a:schemeClr val="dk1"/>
              </a:buClr>
              <a:buSzPts val="1800"/>
              <a:buChar char="•"/>
            </a:pPr>
            <a:r>
              <a:rPr lang="en-US" sz="1800" b="1">
                <a:latin typeface="Courier New"/>
                <a:ea typeface="Courier New"/>
                <a:cs typeface="Courier New"/>
                <a:sym typeface="Courier New"/>
              </a:rPr>
              <a:t>&gt;&gt;&gt; parameters = {</a:t>
            </a:r>
            <a:endParaRPr sz="1800">
              <a:latin typeface="Palatino Linotype"/>
              <a:ea typeface="Palatino Linotype"/>
              <a:cs typeface="Palatino Linotype"/>
              <a:sym typeface="Palatino Linotype"/>
            </a:endParaRPr>
          </a:p>
          <a:p>
            <a:pPr marL="300355" lvl="0" indent="-228600" algn="l" rtl="0">
              <a:lnSpc>
                <a:spcPct val="90000"/>
              </a:lnSpc>
              <a:spcBef>
                <a:spcPts val="60"/>
              </a:spcBef>
              <a:spcAft>
                <a:spcPts val="0"/>
              </a:spcAft>
              <a:buClr>
                <a:schemeClr val="dk1"/>
              </a:buClr>
              <a:buSzPts val="1800"/>
              <a:buChar char="•"/>
            </a:pPr>
            <a:r>
              <a:rPr lang="en-US" sz="1800" b="1">
                <a:latin typeface="Courier New"/>
                <a:ea typeface="Courier New"/>
                <a:cs typeface="Courier New"/>
                <a:sym typeface="Courier New"/>
              </a:rPr>
              <a:t>...	'clf</a:t>
            </a:r>
            <a:r>
              <a:rPr lang="en-US" sz="1800" b="1" u="sng">
                <a:latin typeface="Courier New"/>
                <a:ea typeface="Courier New"/>
                <a:cs typeface="Courier New"/>
                <a:sym typeface="Courier New"/>
              </a:rPr>
              <a:t> </a:t>
            </a:r>
            <a:r>
              <a:rPr lang="en-US" sz="1800" b="1">
                <a:latin typeface="Courier New"/>
                <a:ea typeface="Courier New"/>
                <a:cs typeface="Courier New"/>
                <a:sym typeface="Courier New"/>
              </a:rPr>
              <a:t>max_depth': (50,100,150),</a:t>
            </a:r>
            <a:endParaRPr sz="1800">
              <a:latin typeface="Palatino Linotype"/>
              <a:ea typeface="Palatino Linotype"/>
              <a:cs typeface="Palatino Linotype"/>
              <a:sym typeface="Palatino Linotype"/>
            </a:endParaRPr>
          </a:p>
          <a:p>
            <a:pPr marL="300355" lvl="0" indent="-228600" algn="l" rtl="0">
              <a:lnSpc>
                <a:spcPct val="90000"/>
              </a:lnSpc>
              <a:spcBef>
                <a:spcPts val="60"/>
              </a:spcBef>
              <a:spcAft>
                <a:spcPts val="0"/>
              </a:spcAft>
              <a:buClr>
                <a:schemeClr val="dk1"/>
              </a:buClr>
              <a:buSzPts val="1800"/>
              <a:buChar char="•"/>
            </a:pPr>
            <a:r>
              <a:rPr lang="en-US" sz="1800" b="1">
                <a:latin typeface="Courier New"/>
                <a:ea typeface="Courier New"/>
                <a:cs typeface="Courier New"/>
                <a:sym typeface="Courier New"/>
              </a:rPr>
              <a:t>...	'clf</a:t>
            </a:r>
            <a:r>
              <a:rPr lang="en-US" sz="1800" b="1" u="sng">
                <a:latin typeface="Courier New"/>
                <a:ea typeface="Courier New"/>
                <a:cs typeface="Courier New"/>
                <a:sym typeface="Courier New"/>
              </a:rPr>
              <a:t> </a:t>
            </a:r>
            <a:r>
              <a:rPr lang="en-US" sz="1800" b="1">
                <a:latin typeface="Courier New"/>
                <a:ea typeface="Courier New"/>
                <a:cs typeface="Courier New"/>
                <a:sym typeface="Courier New"/>
              </a:rPr>
              <a:t>min_samples_split': (2, 3),</a:t>
            </a:r>
            <a:endParaRPr sz="1800">
              <a:latin typeface="Palatino Linotype"/>
              <a:ea typeface="Palatino Linotype"/>
              <a:cs typeface="Palatino Linotype"/>
              <a:sym typeface="Palatino Linotype"/>
            </a:endParaRPr>
          </a:p>
          <a:p>
            <a:pPr marL="228600" lvl="0" indent="-228600" algn="l" rtl="0">
              <a:lnSpc>
                <a:spcPct val="90000"/>
              </a:lnSpc>
              <a:spcBef>
                <a:spcPts val="1000"/>
              </a:spcBef>
              <a:spcAft>
                <a:spcPts val="0"/>
              </a:spcAft>
              <a:buClr>
                <a:schemeClr val="dk1"/>
              </a:buClr>
              <a:buSzPts val="1800"/>
              <a:buChar char="•"/>
            </a:pPr>
            <a:r>
              <a:rPr lang="en-US" sz="1800" b="1">
                <a:latin typeface="Courier New"/>
                <a:ea typeface="Courier New"/>
                <a:cs typeface="Courier New"/>
                <a:sym typeface="Courier New"/>
              </a:rPr>
              <a:t>...	'clf</a:t>
            </a:r>
            <a:r>
              <a:rPr lang="en-US" sz="1800" b="1" u="sng">
                <a:latin typeface="Courier New"/>
                <a:ea typeface="Courier New"/>
                <a:cs typeface="Courier New"/>
                <a:sym typeface="Courier New"/>
              </a:rPr>
              <a:t> </a:t>
            </a:r>
            <a:r>
              <a:rPr lang="en-US" sz="1800" b="1">
                <a:latin typeface="Courier New"/>
                <a:ea typeface="Courier New"/>
                <a:cs typeface="Courier New"/>
                <a:sym typeface="Courier New"/>
              </a:rPr>
              <a:t>min_samples_leaf': (1, 2, 3)}</a:t>
            </a:r>
            <a:endParaRPr/>
          </a:p>
        </p:txBody>
      </p:sp>
      <p:sp>
        <p:nvSpPr>
          <p:cNvPr id="713" name="Google Shape;713;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14" name="Google Shape;714;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400"/>
              <a:buFont typeface="Palatino Linotype"/>
              <a:buNone/>
            </a:pPr>
            <a:r>
              <a:rPr lang="en-US" sz="4400" b="1">
                <a:solidFill>
                  <a:srgbClr val="000000"/>
                </a:solidFill>
                <a:latin typeface="Palatino Linotype"/>
                <a:ea typeface="Palatino Linotype"/>
                <a:cs typeface="Palatino Linotype"/>
                <a:sym typeface="Palatino Linotype"/>
              </a:rPr>
              <a:t>Grid search</a:t>
            </a:r>
            <a:endParaRPr/>
          </a:p>
        </p:txBody>
      </p:sp>
      <p:sp>
        <p:nvSpPr>
          <p:cNvPr id="720" name="Google Shape;720;p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marR="114935" lvl="0" indent="0" algn="l" rtl="0">
              <a:lnSpc>
                <a:spcPct val="90000"/>
              </a:lnSpc>
              <a:spcBef>
                <a:spcPts val="0"/>
              </a:spcBef>
              <a:spcAft>
                <a:spcPts val="0"/>
              </a:spcAft>
              <a:buClr>
                <a:schemeClr val="dk1"/>
              </a:buClr>
              <a:buSzPts val="1800"/>
              <a:buNone/>
            </a:pPr>
            <a:r>
              <a:rPr lang="en-US" sz="1800">
                <a:latin typeface="Palatino Linotype"/>
                <a:ea typeface="Palatino Linotype"/>
                <a:cs typeface="Palatino Linotype"/>
                <a:sym typeface="Palatino Linotype"/>
              </a:rPr>
              <a:t>The </a:t>
            </a:r>
            <a:r>
              <a:rPr lang="en-US" sz="1800">
                <a:latin typeface="Droid Sans Mono"/>
                <a:ea typeface="Droid Sans Mono"/>
                <a:cs typeface="Droid Sans Mono"/>
                <a:sym typeface="Droid Sans Mono"/>
              </a:rPr>
              <a:t>n_jobs </a:t>
            </a:r>
            <a:r>
              <a:rPr lang="en-US" sz="1800">
                <a:latin typeface="Palatino Linotype"/>
                <a:ea typeface="Palatino Linotype"/>
                <a:cs typeface="Palatino Linotype"/>
                <a:sym typeface="Palatino Linotype"/>
              </a:rPr>
              <a:t>field is for selecting the number of cores in a computer; </a:t>
            </a:r>
            <a:r>
              <a:rPr lang="en-US" sz="1800">
                <a:latin typeface="Droid Sans Mono"/>
                <a:ea typeface="Droid Sans Mono"/>
                <a:cs typeface="Droid Sans Mono"/>
                <a:sym typeface="Droid Sans Mono"/>
              </a:rPr>
              <a:t>-1 </a:t>
            </a:r>
            <a:r>
              <a:rPr lang="en-US" sz="1800">
                <a:latin typeface="Palatino Linotype"/>
                <a:ea typeface="Palatino Linotype"/>
                <a:cs typeface="Palatino Linotype"/>
                <a:sym typeface="Palatino Linotype"/>
              </a:rPr>
              <a:t>means it uses all the cores in the computer. The scoring methodology is accuracy, in which many other options can be chosen, such as </a:t>
            </a:r>
            <a:r>
              <a:rPr lang="en-US" sz="1800">
                <a:latin typeface="Droid Sans Mono"/>
                <a:ea typeface="Droid Sans Mono"/>
                <a:cs typeface="Droid Sans Mono"/>
                <a:sym typeface="Droid Sans Mono"/>
              </a:rPr>
              <a:t>precision</a:t>
            </a:r>
            <a:r>
              <a:rPr lang="en-US" sz="1800">
                <a:latin typeface="Palatino Linotype"/>
                <a:ea typeface="Palatino Linotype"/>
                <a:cs typeface="Palatino Linotype"/>
                <a:sym typeface="Palatino Linotype"/>
              </a:rPr>
              <a:t>, </a:t>
            </a:r>
            <a:r>
              <a:rPr lang="en-US" sz="1800">
                <a:latin typeface="Droid Sans Mono"/>
                <a:ea typeface="Droid Sans Mono"/>
                <a:cs typeface="Droid Sans Mono"/>
                <a:sym typeface="Droid Sans Mono"/>
              </a:rPr>
              <a:t>recall</a:t>
            </a:r>
            <a:r>
              <a:rPr lang="en-US" sz="1800">
                <a:latin typeface="Palatino Linotype"/>
                <a:ea typeface="Palatino Linotype"/>
                <a:cs typeface="Palatino Linotype"/>
                <a:sym typeface="Palatino Linotype"/>
              </a:rPr>
              <a:t>, and </a:t>
            </a:r>
            <a:r>
              <a:rPr lang="en-US" sz="1800">
                <a:latin typeface="Droid Sans Mono"/>
                <a:ea typeface="Droid Sans Mono"/>
                <a:cs typeface="Droid Sans Mono"/>
                <a:sym typeface="Droid Sans Mono"/>
              </a:rPr>
              <a:t>f1</a:t>
            </a:r>
            <a:r>
              <a:rPr lang="en-US" sz="1800">
                <a:latin typeface="Palatino Linotype"/>
                <a:ea typeface="Palatino Linotype"/>
                <a:cs typeface="Palatino Linotype"/>
                <a:sym typeface="Palatino Linotype"/>
              </a:rPr>
              <a:t>:</a:t>
            </a:r>
            <a:endParaRPr sz="1800">
              <a:latin typeface="Palatino Linotype"/>
              <a:ea typeface="Palatino Linotype"/>
              <a:cs typeface="Palatino Linotype"/>
              <a:sym typeface="Palatino Linotype"/>
            </a:endParaRPr>
          </a:p>
          <a:p>
            <a:pPr marL="300355" marR="205105" lvl="0" indent="-228600" algn="l" rtl="0">
              <a:lnSpc>
                <a:spcPct val="105000"/>
              </a:lnSpc>
              <a:spcBef>
                <a:spcPts val="985"/>
              </a:spcBef>
              <a:spcAft>
                <a:spcPts val="0"/>
              </a:spcAft>
              <a:buClr>
                <a:schemeClr val="dk1"/>
              </a:buClr>
              <a:buSzPts val="1800"/>
              <a:buChar char="•"/>
            </a:pPr>
            <a:r>
              <a:rPr lang="en-US" sz="1800" b="1">
                <a:latin typeface="Courier New"/>
                <a:ea typeface="Courier New"/>
                <a:cs typeface="Courier New"/>
                <a:sym typeface="Courier New"/>
              </a:rPr>
              <a:t>&gt;&gt;&gt; grid_search = GridSearchCV(pipeline, parameters, n_jobs=-1, verbose=1, scoring='accuracy')</a:t>
            </a:r>
            <a:endParaRPr sz="1800">
              <a:latin typeface="Palatino Linotype"/>
              <a:ea typeface="Palatino Linotype"/>
              <a:cs typeface="Palatino Linotype"/>
              <a:sym typeface="Palatino Linotype"/>
            </a:endParaRPr>
          </a:p>
          <a:p>
            <a:pPr marL="300355" lvl="0" indent="-228600" algn="l" rtl="0">
              <a:lnSpc>
                <a:spcPct val="56666"/>
              </a:lnSpc>
              <a:spcBef>
                <a:spcPts val="1000"/>
              </a:spcBef>
              <a:spcAft>
                <a:spcPts val="0"/>
              </a:spcAft>
              <a:buClr>
                <a:schemeClr val="dk1"/>
              </a:buClr>
              <a:buSzPts val="1800"/>
              <a:buChar char="•"/>
            </a:pPr>
            <a:r>
              <a:rPr lang="en-US" sz="1800" b="1">
                <a:latin typeface="Courier New"/>
                <a:ea typeface="Courier New"/>
                <a:cs typeface="Courier New"/>
                <a:sym typeface="Courier New"/>
              </a:rPr>
              <a:t>&gt;&gt;&gt; grid_search.fit(X_train, y_train)</a:t>
            </a:r>
            <a:endParaRPr sz="1800">
              <a:latin typeface="Palatino Linotype"/>
              <a:ea typeface="Palatino Linotype"/>
              <a:cs typeface="Palatino Linotype"/>
              <a:sym typeface="Palatino Linotype"/>
            </a:endParaRPr>
          </a:p>
          <a:p>
            <a:pPr marL="0" lvl="0" indent="0" algn="l" rtl="0">
              <a:lnSpc>
                <a:spcPct val="90000"/>
              </a:lnSpc>
              <a:spcBef>
                <a:spcPts val="30"/>
              </a:spcBef>
              <a:spcAft>
                <a:spcPts val="0"/>
              </a:spcAft>
              <a:buClr>
                <a:schemeClr val="dk1"/>
              </a:buClr>
              <a:buSzPts val="1800"/>
              <a:buNone/>
            </a:pPr>
            <a:endParaRPr sz="1800" b="1">
              <a:latin typeface="Courier New"/>
              <a:ea typeface="Courier New"/>
              <a:cs typeface="Courier New"/>
              <a:sym typeface="Courier New"/>
            </a:endParaRPr>
          </a:p>
          <a:p>
            <a:pPr marL="0" lvl="0" indent="0" algn="l" rtl="0">
              <a:lnSpc>
                <a:spcPct val="90000"/>
              </a:lnSpc>
              <a:spcBef>
                <a:spcPts val="30"/>
              </a:spcBef>
              <a:spcAft>
                <a:spcPts val="0"/>
              </a:spcAft>
              <a:buClr>
                <a:schemeClr val="dk1"/>
              </a:buClr>
              <a:buSzPts val="1800"/>
              <a:buNone/>
            </a:pPr>
            <a:endParaRPr sz="1800" b="1">
              <a:latin typeface="Courier New"/>
              <a:ea typeface="Courier New"/>
              <a:cs typeface="Courier New"/>
              <a:sym typeface="Courier New"/>
            </a:endParaRPr>
          </a:p>
          <a:p>
            <a:pPr marL="0" lvl="0" indent="0" algn="l" rtl="0">
              <a:lnSpc>
                <a:spcPct val="90000"/>
              </a:lnSpc>
              <a:spcBef>
                <a:spcPts val="30"/>
              </a:spcBef>
              <a:spcAft>
                <a:spcPts val="0"/>
              </a:spcAft>
              <a:buClr>
                <a:schemeClr val="dk1"/>
              </a:buClr>
              <a:buSzPts val="1800"/>
              <a:buNone/>
            </a:pPr>
            <a:r>
              <a:rPr lang="en-US" sz="1800" b="1">
                <a:latin typeface="Courier New"/>
                <a:ea typeface="Courier New"/>
                <a:cs typeface="Courier New"/>
                <a:sym typeface="Courier New"/>
              </a:rPr>
              <a:t> </a:t>
            </a:r>
            <a:endParaRPr sz="1800">
              <a:latin typeface="Palatino Linotype"/>
              <a:ea typeface="Palatino Linotype"/>
              <a:cs typeface="Palatino Linotype"/>
              <a:sym typeface="Palatino Linotype"/>
            </a:endParaRPr>
          </a:p>
          <a:p>
            <a:pPr marL="0" lvl="0" indent="0" algn="l" rtl="0">
              <a:lnSpc>
                <a:spcPct val="90000"/>
              </a:lnSpc>
              <a:spcBef>
                <a:spcPts val="1000"/>
              </a:spcBef>
              <a:spcAft>
                <a:spcPts val="0"/>
              </a:spcAft>
              <a:buClr>
                <a:schemeClr val="dk1"/>
              </a:buClr>
              <a:buSzPts val="1800"/>
              <a:buNone/>
            </a:pPr>
            <a:r>
              <a:rPr lang="en-US" sz="1800">
                <a:latin typeface="Palatino Linotype"/>
                <a:ea typeface="Palatino Linotype"/>
                <a:cs typeface="Palatino Linotype"/>
                <a:sym typeface="Palatino Linotype"/>
              </a:rPr>
              <a:t>Predict using the best parameters of grid search:</a:t>
            </a:r>
            <a:endParaRPr sz="1800">
              <a:latin typeface="Palatino Linotype"/>
              <a:ea typeface="Palatino Linotype"/>
              <a:cs typeface="Palatino Linotype"/>
              <a:sym typeface="Palatino Linotype"/>
            </a:endParaRPr>
          </a:p>
          <a:p>
            <a:pPr marL="300355" lvl="0" indent="-228600" algn="l" rtl="0">
              <a:lnSpc>
                <a:spcPct val="90000"/>
              </a:lnSpc>
              <a:spcBef>
                <a:spcPts val="880"/>
              </a:spcBef>
              <a:spcAft>
                <a:spcPts val="0"/>
              </a:spcAft>
              <a:buClr>
                <a:schemeClr val="dk1"/>
              </a:buClr>
              <a:buSzPts val="1800"/>
              <a:buChar char="•"/>
            </a:pPr>
            <a:r>
              <a:rPr lang="en-US" sz="1800" b="1">
                <a:latin typeface="Courier New"/>
                <a:ea typeface="Courier New"/>
                <a:cs typeface="Courier New"/>
                <a:sym typeface="Courier New"/>
              </a:rPr>
              <a:t>&gt;&gt;&gt; y_pred = grid_search.predict(X_test)</a:t>
            </a:r>
            <a:endParaRPr sz="1800">
              <a:latin typeface="Palatino Linotype"/>
              <a:ea typeface="Palatino Linotype"/>
              <a:cs typeface="Palatino Linotype"/>
              <a:sym typeface="Palatino Linotype"/>
            </a:endParaRPr>
          </a:p>
          <a:p>
            <a:pPr marL="0" lvl="0" indent="0" algn="l" rtl="0">
              <a:lnSpc>
                <a:spcPct val="90000"/>
              </a:lnSpc>
              <a:spcBef>
                <a:spcPts val="30"/>
              </a:spcBef>
              <a:spcAft>
                <a:spcPts val="0"/>
              </a:spcAft>
              <a:buClr>
                <a:schemeClr val="dk1"/>
              </a:buClr>
              <a:buSzPts val="1800"/>
              <a:buNone/>
            </a:pPr>
            <a:endParaRPr sz="1800">
              <a:latin typeface="Palatino Linotype"/>
              <a:ea typeface="Palatino Linotype"/>
              <a:cs typeface="Palatino Linotype"/>
              <a:sym typeface="Palatino Linotype"/>
            </a:endParaRPr>
          </a:p>
        </p:txBody>
      </p:sp>
      <p:sp>
        <p:nvSpPr>
          <p:cNvPr id="721" name="Google Shape;721;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22" name="Google Shape;722;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400"/>
              <a:buFont typeface="Palatino Linotype"/>
              <a:buNone/>
            </a:pPr>
            <a:r>
              <a:rPr lang="en-US" sz="4400" b="1">
                <a:solidFill>
                  <a:srgbClr val="000000"/>
                </a:solidFill>
                <a:latin typeface="Palatino Linotype"/>
                <a:ea typeface="Palatino Linotype"/>
                <a:cs typeface="Palatino Linotype"/>
                <a:sym typeface="Palatino Linotype"/>
              </a:rPr>
              <a:t>Grid search</a:t>
            </a:r>
            <a:endParaRPr/>
          </a:p>
        </p:txBody>
      </p:sp>
      <p:sp>
        <p:nvSpPr>
          <p:cNvPr id="728" name="Google Shape;728;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71755" lvl="0" indent="-71755" algn="l" rtl="0">
              <a:lnSpc>
                <a:spcPct val="90000"/>
              </a:lnSpc>
              <a:spcBef>
                <a:spcPts val="0"/>
              </a:spcBef>
              <a:spcAft>
                <a:spcPts val="0"/>
              </a:spcAft>
              <a:buClr>
                <a:schemeClr val="dk1"/>
              </a:buClr>
              <a:buSzPct val="100000"/>
              <a:buChar char="•"/>
            </a:pPr>
            <a:r>
              <a:rPr lang="en-US" sz="2800">
                <a:latin typeface="Palatino Linotype"/>
                <a:ea typeface="Palatino Linotype"/>
                <a:cs typeface="Palatino Linotype"/>
                <a:sym typeface="Palatino Linotype"/>
              </a:rPr>
              <a:t>The output is as follows:</a:t>
            </a:r>
            <a:endParaRPr sz="2800">
              <a:latin typeface="Palatino Linotype"/>
              <a:ea typeface="Palatino Linotype"/>
              <a:cs typeface="Palatino Linotype"/>
              <a:sym typeface="Palatino Linotype"/>
            </a:endParaRPr>
          </a:p>
          <a:p>
            <a:pPr marL="300355" lvl="0" indent="-228600" algn="l" rtl="0">
              <a:lnSpc>
                <a:spcPct val="90000"/>
              </a:lnSpc>
              <a:spcBef>
                <a:spcPts val="875"/>
              </a:spcBef>
              <a:spcAft>
                <a:spcPts val="0"/>
              </a:spcAft>
              <a:buClr>
                <a:schemeClr val="dk1"/>
              </a:buClr>
              <a:buSzPct val="100000"/>
              <a:buChar char="•"/>
            </a:pPr>
            <a:r>
              <a:rPr lang="en-US" sz="2800" b="1">
                <a:latin typeface="Courier New"/>
                <a:ea typeface="Courier New"/>
                <a:cs typeface="Courier New"/>
                <a:sym typeface="Courier New"/>
              </a:rPr>
              <a:t>&gt;&gt;&gt; print ('\n Best score: \n', grid_search.best_score_)</a:t>
            </a:r>
            <a:endParaRPr sz="2800">
              <a:latin typeface="Palatino Linotype"/>
              <a:ea typeface="Palatino Linotype"/>
              <a:cs typeface="Palatino Linotype"/>
              <a:sym typeface="Palatino Linotype"/>
            </a:endParaRPr>
          </a:p>
          <a:p>
            <a:pPr marL="300355" lvl="0" indent="-228600" algn="l" rtl="0">
              <a:lnSpc>
                <a:spcPct val="90000"/>
              </a:lnSpc>
              <a:spcBef>
                <a:spcPts val="60"/>
              </a:spcBef>
              <a:spcAft>
                <a:spcPts val="0"/>
              </a:spcAft>
              <a:buClr>
                <a:schemeClr val="dk1"/>
              </a:buClr>
              <a:buSzPct val="100000"/>
              <a:buChar char="•"/>
            </a:pPr>
            <a:r>
              <a:rPr lang="en-US" sz="2800" b="1">
                <a:latin typeface="Courier New"/>
                <a:ea typeface="Courier New"/>
                <a:cs typeface="Courier New"/>
                <a:sym typeface="Courier New"/>
              </a:rPr>
              <a:t>&gt;&gt;&gt; print ('\n Best parameters set: \n')</a:t>
            </a:r>
            <a:endParaRPr sz="2800">
              <a:latin typeface="Palatino Linotype"/>
              <a:ea typeface="Palatino Linotype"/>
              <a:cs typeface="Palatino Linotype"/>
              <a:sym typeface="Palatino Linotype"/>
            </a:endParaRPr>
          </a:p>
          <a:p>
            <a:pPr marL="300355" lvl="0" indent="-228600" algn="l" rtl="0">
              <a:lnSpc>
                <a:spcPct val="90000"/>
              </a:lnSpc>
              <a:spcBef>
                <a:spcPts val="60"/>
              </a:spcBef>
              <a:spcAft>
                <a:spcPts val="0"/>
              </a:spcAft>
              <a:buClr>
                <a:schemeClr val="dk1"/>
              </a:buClr>
              <a:buSzPct val="100000"/>
              <a:buChar char="•"/>
            </a:pPr>
            <a:r>
              <a:rPr lang="en-US" sz="2800" b="1">
                <a:latin typeface="Courier New"/>
                <a:ea typeface="Courier New"/>
                <a:cs typeface="Courier New"/>
                <a:sym typeface="Courier New"/>
              </a:rPr>
              <a:t>&gt;&gt;&gt; best_parameters = grid_search.best_estimator_.get_params()</a:t>
            </a:r>
            <a:endParaRPr sz="2800">
              <a:latin typeface="Palatino Linotype"/>
              <a:ea typeface="Palatino Linotype"/>
              <a:cs typeface="Palatino Linotype"/>
              <a:sym typeface="Palatino Linotype"/>
            </a:endParaRPr>
          </a:p>
          <a:p>
            <a:pPr marL="300355" lvl="0" indent="-228600" algn="l" rtl="0">
              <a:lnSpc>
                <a:spcPct val="90000"/>
              </a:lnSpc>
              <a:spcBef>
                <a:spcPts val="60"/>
              </a:spcBef>
              <a:spcAft>
                <a:spcPts val="0"/>
              </a:spcAft>
              <a:buClr>
                <a:schemeClr val="dk1"/>
              </a:buClr>
              <a:buSzPct val="100000"/>
              <a:buChar char="•"/>
            </a:pPr>
            <a:r>
              <a:rPr lang="en-US" sz="2800" b="1">
                <a:latin typeface="Courier New"/>
                <a:ea typeface="Courier New"/>
                <a:cs typeface="Courier New"/>
                <a:sym typeface="Courier New"/>
              </a:rPr>
              <a:t>&gt;&gt;&gt; for param_name in sorted(parameters.keys()):</a:t>
            </a:r>
            <a:endParaRPr sz="2800">
              <a:latin typeface="Palatino Linotype"/>
              <a:ea typeface="Palatino Linotype"/>
              <a:cs typeface="Palatino Linotype"/>
              <a:sym typeface="Palatino Linotype"/>
            </a:endParaRPr>
          </a:p>
          <a:p>
            <a:pPr marL="300355" lvl="0" indent="-228600" algn="l" rtl="0">
              <a:lnSpc>
                <a:spcPct val="90000"/>
              </a:lnSpc>
              <a:spcBef>
                <a:spcPts val="65"/>
              </a:spcBef>
              <a:spcAft>
                <a:spcPts val="0"/>
              </a:spcAft>
              <a:buClr>
                <a:schemeClr val="dk1"/>
              </a:buClr>
              <a:buSzPct val="100000"/>
              <a:buChar char="•"/>
            </a:pPr>
            <a:r>
              <a:rPr lang="en-US" sz="2800" b="1">
                <a:latin typeface="Courier New"/>
                <a:ea typeface="Courier New"/>
                <a:cs typeface="Courier New"/>
                <a:sym typeface="Courier New"/>
              </a:rPr>
              <a:t>&gt;&gt;&gt;	print ('\t%s: %r' % (param_name, best_parameters[param_name]))</a:t>
            </a:r>
            <a:endParaRPr sz="2800">
              <a:latin typeface="Palatino Linotype"/>
              <a:ea typeface="Palatino Linotype"/>
              <a:cs typeface="Palatino Linotype"/>
              <a:sym typeface="Palatino Linotype"/>
            </a:endParaRPr>
          </a:p>
          <a:p>
            <a:pPr marL="300355" lvl="0" indent="-228600" algn="l" rtl="0">
              <a:lnSpc>
                <a:spcPct val="90000"/>
              </a:lnSpc>
              <a:spcBef>
                <a:spcPts val="60"/>
              </a:spcBef>
              <a:spcAft>
                <a:spcPts val="0"/>
              </a:spcAft>
              <a:buClr>
                <a:schemeClr val="dk1"/>
              </a:buClr>
              <a:buSzPct val="100000"/>
              <a:buChar char="•"/>
            </a:pPr>
            <a:r>
              <a:rPr lang="en-US" sz="2800" b="1">
                <a:latin typeface="Courier New"/>
                <a:ea typeface="Courier New"/>
                <a:cs typeface="Courier New"/>
                <a:sym typeface="Courier New"/>
              </a:rPr>
              <a:t>&gt;&gt;&gt; print ("\n Confusion Matrix on Test data</a:t>
            </a:r>
            <a:endParaRPr sz="2800">
              <a:latin typeface="Palatino Linotype"/>
              <a:ea typeface="Palatino Linotype"/>
              <a:cs typeface="Palatino Linotype"/>
              <a:sym typeface="Palatino Linotype"/>
            </a:endParaRPr>
          </a:p>
          <a:p>
            <a:pPr marL="300355" lvl="0" indent="-228600" algn="l" rtl="0">
              <a:lnSpc>
                <a:spcPct val="90000"/>
              </a:lnSpc>
              <a:spcBef>
                <a:spcPts val="60"/>
              </a:spcBef>
              <a:spcAft>
                <a:spcPts val="0"/>
              </a:spcAft>
              <a:buClr>
                <a:schemeClr val="dk1"/>
              </a:buClr>
              <a:buSzPct val="100000"/>
              <a:buChar char="•"/>
            </a:pPr>
            <a:r>
              <a:rPr lang="en-US" sz="2800" b="1">
                <a:latin typeface="Courier New"/>
                <a:ea typeface="Courier New"/>
                <a:cs typeface="Courier New"/>
                <a:sym typeface="Courier New"/>
              </a:rPr>
              <a:t>\n",confusion_matrix(y_test,y_pred))</a:t>
            </a:r>
            <a:endParaRPr sz="2800">
              <a:latin typeface="Palatino Linotype"/>
              <a:ea typeface="Palatino Linotype"/>
              <a:cs typeface="Palatino Linotype"/>
              <a:sym typeface="Palatino Linotype"/>
            </a:endParaRPr>
          </a:p>
          <a:p>
            <a:pPr marL="300355" lvl="0" indent="-228600" algn="l" rtl="0">
              <a:lnSpc>
                <a:spcPct val="90000"/>
              </a:lnSpc>
              <a:spcBef>
                <a:spcPts val="60"/>
              </a:spcBef>
              <a:spcAft>
                <a:spcPts val="0"/>
              </a:spcAft>
              <a:buClr>
                <a:schemeClr val="dk1"/>
              </a:buClr>
              <a:buSzPct val="100000"/>
              <a:buChar char="•"/>
            </a:pPr>
            <a:r>
              <a:rPr lang="en-US" sz="2800" b="1">
                <a:latin typeface="Courier New"/>
                <a:ea typeface="Courier New"/>
                <a:cs typeface="Courier New"/>
                <a:sym typeface="Courier New"/>
              </a:rPr>
              <a:t>&gt;&gt;&gt; print ("\n Test Accuracy \n",accuracy_score(y_test,y_pred))</a:t>
            </a:r>
            <a:endParaRPr sz="2800">
              <a:latin typeface="Palatino Linotype"/>
              <a:ea typeface="Palatino Linotype"/>
              <a:cs typeface="Palatino Linotype"/>
              <a:sym typeface="Palatino Linotype"/>
            </a:endParaRPr>
          </a:p>
          <a:p>
            <a:pPr marL="228600" lvl="0" indent="-228600" algn="l" rtl="0">
              <a:lnSpc>
                <a:spcPct val="90000"/>
              </a:lnSpc>
              <a:spcBef>
                <a:spcPts val="1000"/>
              </a:spcBef>
              <a:spcAft>
                <a:spcPts val="0"/>
              </a:spcAft>
              <a:buClr>
                <a:schemeClr val="dk1"/>
              </a:buClr>
              <a:buSzPct val="100000"/>
              <a:buChar char="•"/>
            </a:pPr>
            <a:r>
              <a:rPr lang="en-US" sz="2800" b="1">
                <a:latin typeface="Courier New"/>
                <a:ea typeface="Courier New"/>
                <a:cs typeface="Courier New"/>
                <a:sym typeface="Courier New"/>
              </a:rPr>
              <a:t>&gt;&gt;&gt; print ("\nPrecision Recall f1 table \n",classification_report(y_test, y_pred))</a:t>
            </a:r>
            <a:endParaRPr/>
          </a:p>
          <a:p>
            <a:pPr marL="228600" lvl="0" indent="-77470" algn="l" rtl="0">
              <a:lnSpc>
                <a:spcPct val="90000"/>
              </a:lnSpc>
              <a:spcBef>
                <a:spcPts val="1000"/>
              </a:spcBef>
              <a:spcAft>
                <a:spcPts val="0"/>
              </a:spcAft>
              <a:buClr>
                <a:schemeClr val="dk1"/>
              </a:buClr>
              <a:buSzPct val="100000"/>
              <a:buNone/>
            </a:pPr>
            <a:endParaRPr/>
          </a:p>
        </p:txBody>
      </p:sp>
      <p:sp>
        <p:nvSpPr>
          <p:cNvPr id="729" name="Google Shape;729;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30" name="Google Shape;730;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400"/>
              <a:buFont typeface="Palatino Linotype"/>
              <a:buNone/>
            </a:pPr>
            <a:r>
              <a:rPr lang="en-US" sz="4400" b="1">
                <a:solidFill>
                  <a:srgbClr val="000000"/>
                </a:solidFill>
                <a:latin typeface="Palatino Linotype"/>
                <a:ea typeface="Palatino Linotype"/>
                <a:cs typeface="Palatino Linotype"/>
                <a:sym typeface="Palatino Linotype"/>
              </a:rPr>
              <a:t>Grid search</a:t>
            </a:r>
            <a:endParaRPr/>
          </a:p>
        </p:txBody>
      </p:sp>
      <p:sp>
        <p:nvSpPr>
          <p:cNvPr id="736" name="Google Shape;736;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737" name="Google Shape;737;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38" name="Google Shape;738;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75</a:t>
            </a:fld>
            <a:endParaRPr/>
          </a:p>
        </p:txBody>
      </p:sp>
      <p:sp>
        <p:nvSpPr>
          <p:cNvPr id="739" name="Google Shape;739;p75"/>
          <p:cNvSpPr/>
          <p:nvPr/>
        </p:nvSpPr>
        <p:spPr>
          <a:xfrm>
            <a:off x="3586065" y="2074506"/>
            <a:ext cx="17291586"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40" name="Google Shape;740;p75"/>
          <p:cNvGrpSpPr/>
          <p:nvPr/>
        </p:nvGrpSpPr>
        <p:grpSpPr>
          <a:xfrm>
            <a:off x="3595071" y="2080856"/>
            <a:ext cx="6799556" cy="3394075"/>
            <a:chOff x="10" y="10"/>
            <a:chExt cx="7550" cy="5345"/>
          </a:xfrm>
        </p:grpSpPr>
        <p:pic>
          <p:nvPicPr>
            <p:cNvPr id="741" name="Google Shape;741;p75"/>
            <p:cNvPicPr preferRelativeResize="0"/>
            <p:nvPr/>
          </p:nvPicPr>
          <p:blipFill rotWithShape="1">
            <a:blip r:embed="rId3">
              <a:alphaModFix/>
            </a:blip>
            <a:srcRect/>
            <a:stretch/>
          </p:blipFill>
          <p:spPr>
            <a:xfrm>
              <a:off x="20" y="20"/>
              <a:ext cx="7530" cy="5325"/>
            </a:xfrm>
            <a:prstGeom prst="rect">
              <a:avLst/>
            </a:prstGeom>
            <a:noFill/>
            <a:ln>
              <a:noFill/>
            </a:ln>
          </p:spPr>
        </p:pic>
        <p:sp>
          <p:nvSpPr>
            <p:cNvPr id="742" name="Google Shape;742;p75"/>
            <p:cNvSpPr/>
            <p:nvPr/>
          </p:nvSpPr>
          <p:spPr>
            <a:xfrm>
              <a:off x="10" y="10"/>
              <a:ext cx="7550" cy="5345"/>
            </a:xfrm>
            <a:custGeom>
              <a:avLst/>
              <a:gdLst/>
              <a:ahLst/>
              <a:cxnLst/>
              <a:rect l="l" t="t" r="r" b="b"/>
              <a:pathLst>
                <a:path w="7550" h="5345" extrusionOk="0">
                  <a:moveTo>
                    <a:pt x="0" y="0"/>
                  </a:moveTo>
                  <a:lnTo>
                    <a:pt x="7550" y="0"/>
                  </a:lnTo>
                  <a:moveTo>
                    <a:pt x="0" y="0"/>
                  </a:moveTo>
                  <a:lnTo>
                    <a:pt x="0" y="5345"/>
                  </a:lnTo>
                  <a:moveTo>
                    <a:pt x="7550" y="0"/>
                  </a:moveTo>
                  <a:lnTo>
                    <a:pt x="7550" y="5345"/>
                  </a:lnTo>
                  <a:moveTo>
                    <a:pt x="0" y="5345"/>
                  </a:moveTo>
                  <a:lnTo>
                    <a:pt x="7550" y="5345"/>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3200"/>
              <a:buFont typeface="Palatino Linotype"/>
              <a:buNone/>
            </a:pPr>
            <a:r>
              <a:rPr lang="en-US" sz="3200" b="1">
                <a:solidFill>
                  <a:srgbClr val="000000"/>
                </a:solidFill>
                <a:latin typeface="Palatino Linotype"/>
                <a:ea typeface="Palatino Linotype"/>
                <a:cs typeface="Palatino Linotype"/>
                <a:sym typeface="Palatino Linotype"/>
              </a:rPr>
              <a:t>Machine learning model overview</a:t>
            </a:r>
            <a:endParaRPr sz="6600" b="1"/>
          </a:p>
        </p:txBody>
      </p:sp>
      <p:sp>
        <p:nvSpPr>
          <p:cNvPr id="748" name="Google Shape;748;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dk1"/>
              </a:buClr>
              <a:buSzPct val="100000"/>
              <a:buChar char="•"/>
            </a:pPr>
            <a:r>
              <a:rPr lang="en-US" sz="1800" b="1">
                <a:latin typeface="Palatino Linotype"/>
                <a:ea typeface="Palatino Linotype"/>
                <a:cs typeface="Palatino Linotype"/>
                <a:sym typeface="Palatino Linotype"/>
              </a:rPr>
              <a:t>Supervised learning</a:t>
            </a:r>
            <a:r>
              <a:rPr lang="en-US" sz="1800">
                <a:latin typeface="Palatino Linotype"/>
                <a:ea typeface="Palatino Linotype"/>
                <a:cs typeface="Palatino Linotype"/>
                <a:sym typeface="Palatino Linotype"/>
              </a:rPr>
              <a:t>: This is where an instructor provides feedback to a student on whether they have performed well in an examination or not. In which target variable do present and models do get tune to achieve it. Many machine learning methods fall in to this category</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Classification problems</a:t>
            </a:r>
            <a:endParaRPr sz="1800">
              <a:latin typeface="Palatino Linotype"/>
              <a:ea typeface="Palatino Linotype"/>
              <a:cs typeface="Palatino Linotype"/>
              <a:sym typeface="Palatino Linotype"/>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Logistic regression</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Lasso and ridge regression</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Decision trees (classification trees)</a:t>
            </a:r>
            <a:endParaRPr sz="1800">
              <a:latin typeface="Palatino Linotype"/>
              <a:ea typeface="Palatino Linotype"/>
              <a:cs typeface="Palatino Linotype"/>
              <a:sym typeface="Palatino Linotype"/>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Bagging classifier</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Random forest classifier</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Boosting classifier (adaboost, gradient boost, and xgboost)</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SVM classifier</a:t>
            </a:r>
            <a:endParaRPr sz="1800">
              <a:latin typeface="Palatino Linotype"/>
              <a:ea typeface="Palatino Linotype"/>
              <a:cs typeface="Palatino Linotype"/>
              <a:sym typeface="Palatino Linotype"/>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Recommendation engine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Regression problems</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Linear regression (lasso and ridge regression)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Decision trees (regression trees)</a:t>
            </a:r>
            <a:endParaRPr sz="1800">
              <a:latin typeface="Palatino Linotype"/>
              <a:ea typeface="Palatino Linotype"/>
              <a:cs typeface="Palatino Linotype"/>
              <a:sym typeface="Palatino Linotype"/>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Bagging regressor</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Random forest regressor</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Boosting regressor - (adaboost, gradient boost, and xgboost)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SVM regressor</a:t>
            </a:r>
            <a:endParaRPr sz="1800">
              <a:latin typeface="Palatino Linotype"/>
              <a:ea typeface="Palatino Linotype"/>
              <a:cs typeface="Palatino Linotype"/>
              <a:sym typeface="Palatino Linotype"/>
            </a:endParaRPr>
          </a:p>
          <a:p>
            <a:pPr marL="228600" lvl="0" indent="-117475" algn="l" rtl="0">
              <a:lnSpc>
                <a:spcPct val="90000"/>
              </a:lnSpc>
              <a:spcBef>
                <a:spcPts val="1000"/>
              </a:spcBef>
              <a:spcAft>
                <a:spcPts val="0"/>
              </a:spcAft>
              <a:buClr>
                <a:schemeClr val="dk1"/>
              </a:buClr>
              <a:buSzPct val="100000"/>
              <a:buNone/>
            </a:pPr>
            <a:endParaRPr/>
          </a:p>
        </p:txBody>
      </p:sp>
      <p:sp>
        <p:nvSpPr>
          <p:cNvPr id="749" name="Google Shape;749;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50" name="Google Shape;750;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3200"/>
              <a:buFont typeface="Palatino Linotype"/>
              <a:buNone/>
            </a:pPr>
            <a:r>
              <a:rPr lang="en-US" sz="3200" b="1">
                <a:solidFill>
                  <a:srgbClr val="000000"/>
                </a:solidFill>
                <a:latin typeface="Palatino Linotype"/>
                <a:ea typeface="Palatino Linotype"/>
                <a:cs typeface="Palatino Linotype"/>
                <a:sym typeface="Palatino Linotype"/>
              </a:rPr>
              <a:t>Machine learning model overview</a:t>
            </a:r>
            <a:endParaRPr sz="6600" b="1"/>
          </a:p>
        </p:txBody>
      </p:sp>
      <p:sp>
        <p:nvSpPr>
          <p:cNvPr id="756" name="Google Shape;756;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b="1">
                <a:latin typeface="Palatino Linotype"/>
                <a:ea typeface="Palatino Linotype"/>
                <a:cs typeface="Palatino Linotype"/>
                <a:sym typeface="Palatino Linotype"/>
              </a:rPr>
              <a:t>Unsupervised learning</a:t>
            </a:r>
            <a:r>
              <a:rPr lang="en-US" sz="1800">
                <a:latin typeface="Palatino Linotype"/>
                <a:ea typeface="Palatino Linotype"/>
                <a:cs typeface="Palatino Linotype"/>
                <a:sym typeface="Palatino Linotype"/>
              </a:rPr>
              <a:t>: Similar to the teacher-student analogy, in which the instructor does not present and provide feedback to the student and who needs to prepare on his/her own. Unsupervised learning does not have as many are in supervised learning:</a:t>
            </a:r>
            <a:endParaRPr/>
          </a:p>
          <a:p>
            <a:pPr marL="685800" lvl="1" indent="-228600" algn="l" rtl="0">
              <a:lnSpc>
                <a:spcPct val="90000"/>
              </a:lnSpc>
              <a:spcBef>
                <a:spcPts val="500"/>
              </a:spcBef>
              <a:spcAft>
                <a:spcPts val="0"/>
              </a:spcAft>
              <a:buClr>
                <a:schemeClr val="dk1"/>
              </a:buClr>
              <a:buSzPts val="1400"/>
              <a:buChar char="•"/>
            </a:pPr>
            <a:r>
              <a:rPr lang="en-US" sz="1400">
                <a:latin typeface="Palatino Linotype"/>
                <a:ea typeface="Palatino Linotype"/>
                <a:cs typeface="Palatino Linotype"/>
                <a:sym typeface="Palatino Linotype"/>
              </a:rPr>
              <a:t>Principal component analysis (PCA) </a:t>
            </a:r>
            <a:endParaRPr/>
          </a:p>
          <a:p>
            <a:pPr marL="685800" lvl="1" indent="-228600" algn="l" rtl="0">
              <a:lnSpc>
                <a:spcPct val="90000"/>
              </a:lnSpc>
              <a:spcBef>
                <a:spcPts val="500"/>
              </a:spcBef>
              <a:spcAft>
                <a:spcPts val="0"/>
              </a:spcAft>
              <a:buClr>
                <a:schemeClr val="dk1"/>
              </a:buClr>
              <a:buSzPts val="1400"/>
              <a:buChar char="•"/>
            </a:pPr>
            <a:r>
              <a:rPr lang="en-US" sz="1400">
                <a:latin typeface="Palatino Linotype"/>
                <a:ea typeface="Palatino Linotype"/>
                <a:cs typeface="Palatino Linotype"/>
                <a:sym typeface="Palatino Linotype"/>
              </a:rPr>
              <a:t>K-means clustering</a:t>
            </a:r>
            <a:endParaRPr/>
          </a:p>
          <a:p>
            <a:pPr marL="228600" lvl="0" indent="-114300" algn="l" rtl="0">
              <a:lnSpc>
                <a:spcPct val="90000"/>
              </a:lnSpc>
              <a:spcBef>
                <a:spcPts val="1000"/>
              </a:spcBef>
              <a:spcAft>
                <a:spcPts val="0"/>
              </a:spcAft>
              <a:buClr>
                <a:schemeClr val="dk1"/>
              </a:buClr>
              <a:buSzPts val="1800"/>
              <a:buNone/>
            </a:pPr>
            <a:endParaRPr sz="1800" b="1">
              <a:latin typeface="Palatino Linotype"/>
              <a:ea typeface="Palatino Linotype"/>
              <a:cs typeface="Palatino Linotype"/>
              <a:sym typeface="Palatino Linotype"/>
            </a:endParaRPr>
          </a:p>
          <a:p>
            <a:pPr marL="228600" lvl="0" indent="-114300" algn="l" rtl="0">
              <a:lnSpc>
                <a:spcPct val="90000"/>
              </a:lnSpc>
              <a:spcBef>
                <a:spcPts val="1000"/>
              </a:spcBef>
              <a:spcAft>
                <a:spcPts val="0"/>
              </a:spcAft>
              <a:buClr>
                <a:schemeClr val="dk1"/>
              </a:buClr>
              <a:buSzPts val="1800"/>
              <a:buNone/>
            </a:pPr>
            <a:endParaRPr sz="1800" b="1">
              <a:latin typeface="Palatino Linotype"/>
              <a:ea typeface="Palatino Linotype"/>
              <a:cs typeface="Palatino Linotype"/>
              <a:sym typeface="Palatino Linotype"/>
            </a:endParaRPr>
          </a:p>
          <a:p>
            <a:pPr marL="228600" lvl="0" indent="-228600" algn="l" rtl="0">
              <a:lnSpc>
                <a:spcPct val="90000"/>
              </a:lnSpc>
              <a:spcBef>
                <a:spcPts val="1000"/>
              </a:spcBef>
              <a:spcAft>
                <a:spcPts val="0"/>
              </a:spcAft>
              <a:buClr>
                <a:schemeClr val="dk1"/>
              </a:buClr>
              <a:buSzPts val="1800"/>
              <a:buChar char="•"/>
            </a:pPr>
            <a:r>
              <a:rPr lang="en-US" sz="1800" b="1">
                <a:latin typeface="Palatino Linotype"/>
                <a:ea typeface="Palatino Linotype"/>
                <a:cs typeface="Palatino Linotype"/>
                <a:sym typeface="Palatino Linotype"/>
              </a:rPr>
              <a:t>Reinforcement learning</a:t>
            </a:r>
            <a:r>
              <a:rPr lang="en-US" sz="1800">
                <a:latin typeface="Palatino Linotype"/>
                <a:ea typeface="Palatino Linotype"/>
                <a:cs typeface="Palatino Linotype"/>
                <a:sym typeface="Palatino Linotype"/>
              </a:rPr>
              <a:t>: This is the scenario in which multiple decisions need to be taken by an agent prior to reaching the target and it provides a reward, either +1 or -1, rather than notifying how well or how badly the agent performed across the path</a:t>
            </a:r>
            <a:endParaRPr/>
          </a:p>
          <a:p>
            <a:pPr marL="685800" lvl="1" indent="-228600" algn="l" rtl="0">
              <a:lnSpc>
                <a:spcPct val="90000"/>
              </a:lnSpc>
              <a:spcBef>
                <a:spcPts val="500"/>
              </a:spcBef>
              <a:spcAft>
                <a:spcPts val="0"/>
              </a:spcAft>
              <a:buClr>
                <a:schemeClr val="dk1"/>
              </a:buClr>
              <a:buSzPts val="1400"/>
              <a:buChar char="•"/>
            </a:pPr>
            <a:r>
              <a:rPr lang="en-US" sz="1400">
                <a:latin typeface="Palatino Linotype"/>
                <a:ea typeface="Palatino Linotype"/>
                <a:cs typeface="Palatino Linotype"/>
                <a:sym typeface="Palatino Linotype"/>
              </a:rPr>
              <a:t>Markov decision process</a:t>
            </a:r>
            <a:endParaRPr/>
          </a:p>
          <a:p>
            <a:pPr marL="685800" lvl="1" indent="-228600" algn="l" rtl="0">
              <a:lnSpc>
                <a:spcPct val="90000"/>
              </a:lnSpc>
              <a:spcBef>
                <a:spcPts val="500"/>
              </a:spcBef>
              <a:spcAft>
                <a:spcPts val="0"/>
              </a:spcAft>
              <a:buClr>
                <a:schemeClr val="dk1"/>
              </a:buClr>
              <a:buSzPts val="1400"/>
              <a:buChar char="•"/>
            </a:pPr>
            <a:r>
              <a:rPr lang="en-US" sz="1400">
                <a:latin typeface="Palatino Linotype"/>
                <a:ea typeface="Palatino Linotype"/>
                <a:cs typeface="Palatino Linotype"/>
                <a:sym typeface="Palatino Linotype"/>
              </a:rPr>
              <a:t>Monte Carlo methods</a:t>
            </a:r>
            <a:endParaRPr/>
          </a:p>
          <a:p>
            <a:pPr marL="685800" lvl="1" indent="-228600" algn="l" rtl="0">
              <a:lnSpc>
                <a:spcPct val="90000"/>
              </a:lnSpc>
              <a:spcBef>
                <a:spcPts val="500"/>
              </a:spcBef>
              <a:spcAft>
                <a:spcPts val="0"/>
              </a:spcAft>
              <a:buClr>
                <a:schemeClr val="dk1"/>
              </a:buClr>
              <a:buSzPts val="1400"/>
              <a:buChar char="•"/>
            </a:pPr>
            <a:r>
              <a:rPr lang="en-US" sz="1400">
                <a:latin typeface="Palatino Linotype"/>
                <a:ea typeface="Palatino Linotype"/>
                <a:cs typeface="Palatino Linotype"/>
                <a:sym typeface="Palatino Linotype"/>
              </a:rPr>
              <a:t>Temporal difference learning</a:t>
            </a:r>
            <a:endParaRPr/>
          </a:p>
          <a:p>
            <a:pPr marL="228600" lvl="0" indent="-50800" algn="l" rtl="0">
              <a:lnSpc>
                <a:spcPct val="90000"/>
              </a:lnSpc>
              <a:spcBef>
                <a:spcPts val="1000"/>
              </a:spcBef>
              <a:spcAft>
                <a:spcPts val="0"/>
              </a:spcAft>
              <a:buClr>
                <a:schemeClr val="dk1"/>
              </a:buClr>
              <a:buSzPts val="2800"/>
              <a:buNone/>
            </a:pPr>
            <a:endParaRPr/>
          </a:p>
        </p:txBody>
      </p:sp>
      <p:sp>
        <p:nvSpPr>
          <p:cNvPr id="757" name="Google Shape;757;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58" name="Google Shape;758;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3200"/>
              <a:buFont typeface="Palatino Linotype"/>
              <a:buNone/>
            </a:pPr>
            <a:r>
              <a:rPr lang="en-US" sz="3200" b="1">
                <a:solidFill>
                  <a:srgbClr val="000000"/>
                </a:solidFill>
                <a:latin typeface="Palatino Linotype"/>
                <a:ea typeface="Palatino Linotype"/>
                <a:cs typeface="Palatino Linotype"/>
                <a:sym typeface="Palatino Linotype"/>
              </a:rPr>
              <a:t>Machine learning model overview</a:t>
            </a:r>
            <a:endParaRPr sz="6600" b="1"/>
          </a:p>
        </p:txBody>
      </p:sp>
      <p:sp>
        <p:nvSpPr>
          <p:cNvPr id="764" name="Google Shape;764;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1800" b="1">
                <a:latin typeface="Palatino Linotype"/>
                <a:ea typeface="Palatino Linotype"/>
                <a:cs typeface="Palatino Linotype"/>
                <a:sym typeface="Palatino Linotype"/>
              </a:rPr>
              <a:t>Logistic regression</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This is the problem in which outcomes are discrete classes rather than continuous values.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For example, a customer will arrive or not, he will purchase the product or not, and so on.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In statistical methodology, it uses the maximum likelihood method to calculate the parameter of individual variables.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In contrast, in machine learning methodology, log loss will be minimized with respect to </a:t>
            </a:r>
            <a:r>
              <a:rPr lang="en-US" sz="1800" i="1">
                <a:latin typeface="Palatino Linotype"/>
                <a:ea typeface="Palatino Linotype"/>
                <a:cs typeface="Palatino Linotype"/>
                <a:sym typeface="Palatino Linotype"/>
              </a:rPr>
              <a:t>β </a:t>
            </a:r>
            <a:r>
              <a:rPr lang="en-US" sz="1800">
                <a:latin typeface="Palatino Linotype"/>
                <a:ea typeface="Palatino Linotype"/>
                <a:cs typeface="Palatino Linotype"/>
                <a:sym typeface="Palatino Linotype"/>
              </a:rPr>
              <a:t>coefficients (also known as weights).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Logistic regression has a high bias and a low variance error</a:t>
            </a:r>
            <a:endParaRPr/>
          </a:p>
          <a:p>
            <a:pPr marL="0" lvl="0" indent="0" algn="l" rtl="0">
              <a:lnSpc>
                <a:spcPct val="90000"/>
              </a:lnSpc>
              <a:spcBef>
                <a:spcPts val="1000"/>
              </a:spcBef>
              <a:spcAft>
                <a:spcPts val="0"/>
              </a:spcAft>
              <a:buClr>
                <a:schemeClr val="dk1"/>
              </a:buClr>
              <a:buSzPct val="100000"/>
              <a:buNone/>
            </a:pPr>
            <a:r>
              <a:rPr lang="en-US" sz="1800" b="1">
                <a:latin typeface="Palatino Linotype"/>
                <a:ea typeface="Palatino Linotype"/>
                <a:cs typeface="Palatino Linotype"/>
                <a:sym typeface="Palatino Linotype"/>
              </a:rPr>
              <a:t>Linear regression</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This is used for the prediction of continuous variables such as customer income and so on.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It utilizes error minimization to fit the best possible line in statistical methodology.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However, in machine learning methodology, squared loss will be minimized with respect to </a:t>
            </a:r>
            <a:r>
              <a:rPr lang="en-US" sz="1800" i="1">
                <a:latin typeface="Palatino Linotype"/>
                <a:ea typeface="Palatino Linotype"/>
                <a:cs typeface="Palatino Linotype"/>
                <a:sym typeface="Palatino Linotype"/>
              </a:rPr>
              <a:t>β </a:t>
            </a:r>
            <a:r>
              <a:rPr lang="en-US" sz="1800">
                <a:latin typeface="Palatino Linotype"/>
                <a:ea typeface="Palatino Linotype"/>
                <a:cs typeface="Palatino Linotype"/>
                <a:sym typeface="Palatino Linotype"/>
              </a:rPr>
              <a:t>coefficients.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Linear regression also has a high bias and a low variance error</a:t>
            </a:r>
            <a:endParaRPr/>
          </a:p>
        </p:txBody>
      </p:sp>
      <p:sp>
        <p:nvSpPr>
          <p:cNvPr id="765" name="Google Shape;765;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66" name="Google Shape;766;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3200"/>
              <a:buFont typeface="Palatino Linotype"/>
              <a:buNone/>
            </a:pPr>
            <a:r>
              <a:rPr lang="en-US" sz="3200" b="1">
                <a:solidFill>
                  <a:srgbClr val="000000"/>
                </a:solidFill>
                <a:latin typeface="Palatino Linotype"/>
                <a:ea typeface="Palatino Linotype"/>
                <a:cs typeface="Palatino Linotype"/>
                <a:sym typeface="Palatino Linotype"/>
              </a:rPr>
              <a:t>Machine learning model overview</a:t>
            </a:r>
            <a:endParaRPr sz="6600" b="1"/>
          </a:p>
        </p:txBody>
      </p:sp>
      <p:sp>
        <p:nvSpPr>
          <p:cNvPr id="772" name="Google Shape;772;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1800" b="1">
                <a:latin typeface="Palatino Linotype"/>
                <a:ea typeface="Palatino Linotype"/>
                <a:cs typeface="Palatino Linotype"/>
                <a:sym typeface="Palatino Linotype"/>
              </a:rPr>
              <a:t>Lasso and ridge regression</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This uses regularization to control overfitting issues by applying a penalty on coefficients.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In ridge regression, a penalty is applied on the sum of squares of coefficients</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In lasso, a penalty is applied on the absolute values of the coefficients.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Ridge regression tries to minimize the magnitude of coefficients, whereas lasso tries to eliminate them</a:t>
            </a:r>
            <a:endParaRPr/>
          </a:p>
          <a:p>
            <a:pPr marL="0" lvl="0" indent="0" algn="l" rtl="0">
              <a:lnSpc>
                <a:spcPct val="90000"/>
              </a:lnSpc>
              <a:spcBef>
                <a:spcPts val="1000"/>
              </a:spcBef>
              <a:spcAft>
                <a:spcPts val="0"/>
              </a:spcAft>
              <a:buClr>
                <a:schemeClr val="dk1"/>
              </a:buClr>
              <a:buSzPct val="100000"/>
              <a:buNone/>
            </a:pPr>
            <a:r>
              <a:rPr lang="en-US" sz="1800" b="1">
                <a:latin typeface="Palatino Linotype"/>
                <a:ea typeface="Palatino Linotype"/>
                <a:cs typeface="Palatino Linotype"/>
                <a:sym typeface="Palatino Linotype"/>
              </a:rPr>
              <a:t>Decision trees</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Recursive binary splitting is applied to split the classes at each level to classify observations to their purest class.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The classification error rate is simply the fraction of the training observations in that region that do not belong to the most common class.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Decision trees have an overfitting problem due to their high variance in a way to fit</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Pruning is applied to reduce the overfitting problem by growing the tree completely.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Decision trees have low a bias and a high variance error</a:t>
            </a:r>
            <a:endParaRPr/>
          </a:p>
        </p:txBody>
      </p:sp>
      <p:sp>
        <p:nvSpPr>
          <p:cNvPr id="773" name="Google Shape;773;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74" name="Google Shape;774;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Unsupervised Learning</a:t>
            </a:r>
            <a:endParaRPr/>
          </a:p>
        </p:txBody>
      </p:sp>
      <p:sp>
        <p:nvSpPr>
          <p:cNvPr id="148" name="Google Shape;148;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 unsupervised learning, algorithms learn by themselves without any supervision or without any target variable provided. </a:t>
            </a:r>
            <a:endParaRPr/>
          </a:p>
          <a:p>
            <a:pPr marL="228600" lvl="0" indent="-228600" algn="l" rtl="0">
              <a:lnSpc>
                <a:spcPct val="90000"/>
              </a:lnSpc>
              <a:spcBef>
                <a:spcPts val="1000"/>
              </a:spcBef>
              <a:spcAft>
                <a:spcPts val="0"/>
              </a:spcAft>
              <a:buClr>
                <a:schemeClr val="dk1"/>
              </a:buClr>
              <a:buSzPts val="2800"/>
              <a:buChar char="•"/>
            </a:pPr>
            <a:r>
              <a:rPr lang="en-US"/>
              <a:t>It is a question of finding hidden patterns and relations in the given data. </a:t>
            </a:r>
            <a:endParaRPr/>
          </a:p>
          <a:p>
            <a:pPr marL="228600" lvl="0" indent="-228600" algn="l" rtl="0">
              <a:lnSpc>
                <a:spcPct val="90000"/>
              </a:lnSpc>
              <a:spcBef>
                <a:spcPts val="1000"/>
              </a:spcBef>
              <a:spcAft>
                <a:spcPts val="0"/>
              </a:spcAft>
              <a:buClr>
                <a:schemeClr val="dk1"/>
              </a:buClr>
              <a:buSzPts val="2800"/>
              <a:buChar char="•"/>
            </a:pPr>
            <a:r>
              <a:rPr lang="en-US"/>
              <a:t>The categories in unsupervised learning are as follows: </a:t>
            </a:r>
            <a:endParaRPr/>
          </a:p>
          <a:p>
            <a:pPr marL="685800" lvl="1" indent="-228600" algn="l" rtl="0">
              <a:lnSpc>
                <a:spcPct val="90000"/>
              </a:lnSpc>
              <a:spcBef>
                <a:spcPts val="500"/>
              </a:spcBef>
              <a:spcAft>
                <a:spcPts val="0"/>
              </a:spcAft>
              <a:buClr>
                <a:schemeClr val="dk1"/>
              </a:buClr>
              <a:buSzPts val="2400"/>
              <a:buChar char="•"/>
            </a:pPr>
            <a:r>
              <a:rPr lang="en-US"/>
              <a:t>Dimensionality reduction</a:t>
            </a:r>
            <a:endParaRPr/>
          </a:p>
          <a:p>
            <a:pPr marL="685800" lvl="1" indent="-228600" algn="l" rtl="0">
              <a:lnSpc>
                <a:spcPct val="90000"/>
              </a:lnSpc>
              <a:spcBef>
                <a:spcPts val="500"/>
              </a:spcBef>
              <a:spcAft>
                <a:spcPts val="0"/>
              </a:spcAft>
              <a:buClr>
                <a:schemeClr val="dk1"/>
              </a:buClr>
              <a:buSzPts val="2400"/>
              <a:buChar char="•"/>
            </a:pPr>
            <a:r>
              <a:rPr lang="en-US"/>
              <a:t>Clustering</a:t>
            </a:r>
            <a:endParaRPr/>
          </a:p>
        </p:txBody>
      </p:sp>
      <p:sp>
        <p:nvSpPr>
          <p:cNvPr id="149" name="Google Shape;14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50" name="Google Shape;15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3200"/>
              <a:buFont typeface="Palatino Linotype"/>
              <a:buNone/>
            </a:pPr>
            <a:r>
              <a:rPr lang="en-US" sz="3200" b="1">
                <a:solidFill>
                  <a:srgbClr val="000000"/>
                </a:solidFill>
                <a:latin typeface="Palatino Linotype"/>
                <a:ea typeface="Palatino Linotype"/>
                <a:cs typeface="Palatino Linotype"/>
                <a:sym typeface="Palatino Linotype"/>
              </a:rPr>
              <a:t>Machine learning model overview</a:t>
            </a:r>
            <a:endParaRPr sz="6600" b="1"/>
          </a:p>
        </p:txBody>
      </p:sp>
      <p:sp>
        <p:nvSpPr>
          <p:cNvPr id="780" name="Google Shape;780;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b="1">
                <a:latin typeface="Palatino Linotype"/>
                <a:ea typeface="Palatino Linotype"/>
                <a:cs typeface="Palatino Linotype"/>
                <a:sym typeface="Palatino Linotype"/>
              </a:rPr>
              <a:t>Bagging</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This is an ensemble technique applied on decision trees in order to minimize the variance error and at the same time not increase the error component due to bias.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In bagging, various samples are selected with a subsample of observations and all variables (columns), subsequently fit individual decision trees independently on each sample and later ensemble the results by taking the maximum vote (in regression cases, the mean of outcomes calculated</a:t>
            </a:r>
            <a:endParaRPr/>
          </a:p>
          <a:p>
            <a:pPr marL="0" lvl="0" indent="0" algn="l" rtl="0">
              <a:lnSpc>
                <a:spcPct val="90000"/>
              </a:lnSpc>
              <a:spcBef>
                <a:spcPts val="1000"/>
              </a:spcBef>
              <a:spcAft>
                <a:spcPts val="0"/>
              </a:spcAft>
              <a:buClr>
                <a:schemeClr val="dk1"/>
              </a:buClr>
              <a:buSzPts val="1800"/>
              <a:buNone/>
            </a:pPr>
            <a:r>
              <a:rPr lang="en-US" sz="1800" b="1">
                <a:latin typeface="Palatino Linotype"/>
                <a:ea typeface="Palatino Linotype"/>
                <a:cs typeface="Palatino Linotype"/>
                <a:sym typeface="Palatino Linotype"/>
              </a:rPr>
              <a:t>Random forest</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In bagging, all the variables/columns are selected for each sample, whereas in random forest a few subcolumns are selected.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The reason behind the selection of a few variables rather than all was that during each independent tree sampled, significant variables always came first in the top layer of splitting which makes all the trees look more or less similar and defies the sole purpose of ensemble:</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 Random forest has both low bias and variance errors</a:t>
            </a:r>
            <a:endParaRPr/>
          </a:p>
        </p:txBody>
      </p:sp>
      <p:sp>
        <p:nvSpPr>
          <p:cNvPr id="781" name="Google Shape;781;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82" name="Google Shape;782;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3200"/>
              <a:buFont typeface="Palatino Linotype"/>
              <a:buNone/>
            </a:pPr>
            <a:r>
              <a:rPr lang="en-US" sz="3200" b="1">
                <a:solidFill>
                  <a:srgbClr val="000000"/>
                </a:solidFill>
                <a:latin typeface="Palatino Linotype"/>
                <a:ea typeface="Palatino Linotype"/>
                <a:cs typeface="Palatino Linotype"/>
                <a:sym typeface="Palatino Linotype"/>
              </a:rPr>
              <a:t>Machine learning model overview</a:t>
            </a:r>
            <a:endParaRPr sz="6600" b="1"/>
          </a:p>
        </p:txBody>
      </p:sp>
      <p:sp>
        <p:nvSpPr>
          <p:cNvPr id="788" name="Google Shape;788;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1800"/>
              <a:buNone/>
            </a:pPr>
            <a:r>
              <a:rPr lang="en-US" sz="1800" b="1">
                <a:latin typeface="Palatino Linotype"/>
                <a:ea typeface="Palatino Linotype"/>
                <a:cs typeface="Palatino Linotype"/>
                <a:sym typeface="Palatino Linotype"/>
              </a:rPr>
              <a:t>Boosting</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This is a sequential algorithm that applies on weak classifiers such as a decision stump (a one-level decision tree or a tree with one root node and two terminal nodes) to create a strong classifier by ensembling the results.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The algorithm starts with equal weights assigned to all the observations, followed by subsequent iterations where more focus was given to misclassified observations by increasing the weight of misclassified observations and decreasing the weight of properly classified observations.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In the end, all the individual classifiers were combined to create a strong classifier. Boosting might have an overfitting problem, but by carefully tuning the parameters, we can obtain the best of the self machine learning model</a:t>
            </a:r>
            <a:endParaRPr/>
          </a:p>
          <a:p>
            <a:pPr marL="0" lvl="0" indent="0" algn="l" rtl="0">
              <a:lnSpc>
                <a:spcPct val="90000"/>
              </a:lnSpc>
              <a:spcBef>
                <a:spcPts val="1000"/>
              </a:spcBef>
              <a:spcAft>
                <a:spcPts val="0"/>
              </a:spcAft>
              <a:buClr>
                <a:schemeClr val="dk1"/>
              </a:buClr>
              <a:buSzPts val="1800"/>
              <a:buNone/>
            </a:pPr>
            <a:r>
              <a:rPr lang="en-US" sz="1800" b="1">
                <a:latin typeface="Palatino Linotype"/>
                <a:ea typeface="Palatino Linotype"/>
                <a:cs typeface="Palatino Linotype"/>
                <a:sym typeface="Palatino Linotype"/>
              </a:rPr>
              <a:t>Support vector machines (SVMs)</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This maximizes the margin between classes by fitting the widest possible hyperplane between them.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In the case of non-linearly separable classes, it uses kernels to move observations into higher-dimensional space and then separates them linearly with the hyperplane there</a:t>
            </a:r>
            <a:endParaRPr/>
          </a:p>
        </p:txBody>
      </p:sp>
      <p:sp>
        <p:nvSpPr>
          <p:cNvPr id="789" name="Google Shape;789;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90" name="Google Shape;790;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3200"/>
              <a:buFont typeface="Palatino Linotype"/>
              <a:buNone/>
            </a:pPr>
            <a:r>
              <a:rPr lang="en-US" sz="3200" b="1">
                <a:solidFill>
                  <a:srgbClr val="000000"/>
                </a:solidFill>
                <a:latin typeface="Palatino Linotype"/>
                <a:ea typeface="Palatino Linotype"/>
                <a:cs typeface="Palatino Linotype"/>
                <a:sym typeface="Palatino Linotype"/>
              </a:rPr>
              <a:t>Machine learning model overview</a:t>
            </a:r>
            <a:endParaRPr sz="6600" b="1"/>
          </a:p>
        </p:txBody>
      </p:sp>
      <p:sp>
        <p:nvSpPr>
          <p:cNvPr id="796" name="Google Shape;796;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b="1">
                <a:latin typeface="Palatino Linotype"/>
                <a:ea typeface="Palatino Linotype"/>
                <a:cs typeface="Palatino Linotype"/>
                <a:sym typeface="Palatino Linotype"/>
              </a:rPr>
              <a:t>Recommendation engine</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This utilizes a collaborative filtering algorithm to identify high-probability items to its respective users, who have not used it in the past, by considering the tastes of similar users who would be using that particular item.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It uses the </a:t>
            </a:r>
            <a:r>
              <a:rPr lang="en-US" sz="1800" b="1">
                <a:latin typeface="Palatino Linotype"/>
                <a:ea typeface="Palatino Linotype"/>
                <a:cs typeface="Palatino Linotype"/>
                <a:sym typeface="Palatino Linotype"/>
              </a:rPr>
              <a:t>alternating least squares </a:t>
            </a:r>
            <a:r>
              <a:rPr lang="en-US" sz="1800">
                <a:latin typeface="Palatino Linotype"/>
                <a:ea typeface="Palatino Linotype"/>
                <a:cs typeface="Palatino Linotype"/>
                <a:sym typeface="Palatino Linotype"/>
              </a:rPr>
              <a:t>(</a:t>
            </a:r>
            <a:r>
              <a:rPr lang="en-US" sz="1800" b="1">
                <a:latin typeface="Palatino Linotype"/>
                <a:ea typeface="Palatino Linotype"/>
                <a:cs typeface="Palatino Linotype"/>
                <a:sym typeface="Palatino Linotype"/>
              </a:rPr>
              <a:t>ALS</a:t>
            </a:r>
            <a:r>
              <a:rPr lang="en-US" sz="1800">
                <a:latin typeface="Palatino Linotype"/>
                <a:ea typeface="Palatino Linotype"/>
                <a:cs typeface="Palatino Linotype"/>
                <a:sym typeface="Palatino Linotype"/>
              </a:rPr>
              <a:t>) methodology to solve this problem</a:t>
            </a:r>
            <a:endParaRPr/>
          </a:p>
          <a:p>
            <a:pPr marL="228600" lvl="0" indent="-114300" algn="l" rtl="0">
              <a:lnSpc>
                <a:spcPct val="90000"/>
              </a:lnSpc>
              <a:spcBef>
                <a:spcPts val="1000"/>
              </a:spcBef>
              <a:spcAft>
                <a:spcPts val="0"/>
              </a:spcAft>
              <a:buClr>
                <a:schemeClr val="dk1"/>
              </a:buClr>
              <a:buSzPts val="1800"/>
              <a:buNone/>
            </a:pPr>
            <a:endParaRPr sz="1800" b="1">
              <a:latin typeface="Palatino Linotype"/>
              <a:ea typeface="Palatino Linotype"/>
              <a:cs typeface="Palatino Linotype"/>
              <a:sym typeface="Palatino Linotype"/>
            </a:endParaRPr>
          </a:p>
          <a:p>
            <a:pPr marL="228600" lvl="0" indent="-114300" algn="l" rtl="0">
              <a:lnSpc>
                <a:spcPct val="90000"/>
              </a:lnSpc>
              <a:spcBef>
                <a:spcPts val="1000"/>
              </a:spcBef>
              <a:spcAft>
                <a:spcPts val="0"/>
              </a:spcAft>
              <a:buClr>
                <a:schemeClr val="dk1"/>
              </a:buClr>
              <a:buSzPts val="1800"/>
              <a:buNone/>
            </a:pPr>
            <a:endParaRPr sz="1800" b="1">
              <a:latin typeface="Palatino Linotype"/>
              <a:ea typeface="Palatino Linotype"/>
              <a:cs typeface="Palatino Linotype"/>
              <a:sym typeface="Palatino Linotype"/>
            </a:endParaRPr>
          </a:p>
          <a:p>
            <a:pPr marL="0" lvl="0" indent="0" algn="l" rtl="0">
              <a:lnSpc>
                <a:spcPct val="90000"/>
              </a:lnSpc>
              <a:spcBef>
                <a:spcPts val="1000"/>
              </a:spcBef>
              <a:spcAft>
                <a:spcPts val="0"/>
              </a:spcAft>
              <a:buClr>
                <a:schemeClr val="dk1"/>
              </a:buClr>
              <a:buSzPts val="1800"/>
              <a:buNone/>
            </a:pPr>
            <a:r>
              <a:rPr lang="en-US" sz="1800" b="1">
                <a:latin typeface="Palatino Linotype"/>
                <a:ea typeface="Palatino Linotype"/>
                <a:cs typeface="Palatino Linotype"/>
                <a:sym typeface="Palatino Linotype"/>
              </a:rPr>
              <a:t>Principal component analysis (PCA)</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This is a dimensionality reduction technique in which principal components are calculated in place of the original variable.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Principal components are determined where the variance in data is maximum; subsequently, the top </a:t>
            </a:r>
            <a:r>
              <a:rPr lang="en-US" sz="1800" i="1">
                <a:latin typeface="Palatino Linotype"/>
                <a:ea typeface="Palatino Linotype"/>
                <a:cs typeface="Palatino Linotype"/>
                <a:sym typeface="Palatino Linotype"/>
              </a:rPr>
              <a:t>n </a:t>
            </a:r>
            <a:r>
              <a:rPr lang="en-US" sz="1800">
                <a:latin typeface="Palatino Linotype"/>
                <a:ea typeface="Palatino Linotype"/>
                <a:cs typeface="Palatino Linotype"/>
                <a:sym typeface="Palatino Linotype"/>
              </a:rPr>
              <a:t>components will be taken by covering about 80 percent of variance and will be used in further modeling processes, or exploratory analysis will be performed as unsupervised learning</a:t>
            </a:r>
            <a:endParaRPr/>
          </a:p>
          <a:p>
            <a:pPr marL="0" lvl="0" indent="0" algn="l" rtl="0">
              <a:lnSpc>
                <a:spcPct val="90000"/>
              </a:lnSpc>
              <a:spcBef>
                <a:spcPts val="1000"/>
              </a:spcBef>
              <a:spcAft>
                <a:spcPts val="0"/>
              </a:spcAft>
              <a:buClr>
                <a:schemeClr val="dk1"/>
              </a:buClr>
              <a:buSzPts val="2800"/>
              <a:buNone/>
            </a:pPr>
            <a:endParaRPr/>
          </a:p>
        </p:txBody>
      </p:sp>
      <p:sp>
        <p:nvSpPr>
          <p:cNvPr id="797" name="Google Shape;797;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798" name="Google Shape;798;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3200"/>
              <a:buFont typeface="Palatino Linotype"/>
              <a:buNone/>
            </a:pPr>
            <a:r>
              <a:rPr lang="en-US" sz="3200" b="1">
                <a:solidFill>
                  <a:srgbClr val="000000"/>
                </a:solidFill>
                <a:latin typeface="Palatino Linotype"/>
                <a:ea typeface="Palatino Linotype"/>
                <a:cs typeface="Palatino Linotype"/>
                <a:sym typeface="Palatino Linotype"/>
              </a:rPr>
              <a:t>Machine learning model overview</a:t>
            </a:r>
            <a:endParaRPr sz="6600" b="1"/>
          </a:p>
        </p:txBody>
      </p:sp>
      <p:sp>
        <p:nvSpPr>
          <p:cNvPr id="804" name="Google Shape;804;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b="1">
                <a:latin typeface="Palatino Linotype"/>
                <a:ea typeface="Palatino Linotype"/>
                <a:cs typeface="Palatino Linotype"/>
                <a:sym typeface="Palatino Linotype"/>
              </a:rPr>
              <a:t>K-means clustering</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This is an unsupervised algorithm that is mainly utilized for segmentation exercise.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K-means clustering classifies the given data into </a:t>
            </a:r>
            <a:r>
              <a:rPr lang="en-US" sz="1800" i="1">
                <a:latin typeface="Palatino Linotype"/>
                <a:ea typeface="Palatino Linotype"/>
                <a:cs typeface="Palatino Linotype"/>
                <a:sym typeface="Palatino Linotype"/>
              </a:rPr>
              <a:t>k </a:t>
            </a:r>
            <a:r>
              <a:rPr lang="en-US" sz="1800">
                <a:latin typeface="Palatino Linotype"/>
                <a:ea typeface="Palatino Linotype"/>
                <a:cs typeface="Palatino Linotype"/>
                <a:sym typeface="Palatino Linotype"/>
              </a:rPr>
              <a:t>clusters in such a way that, within the cluster, variation is minimal and across the cluster, variation is maximal</a:t>
            </a:r>
            <a:endParaRPr/>
          </a:p>
          <a:p>
            <a:pPr marL="0" lvl="0" indent="0" algn="l" rtl="0">
              <a:lnSpc>
                <a:spcPct val="90000"/>
              </a:lnSpc>
              <a:spcBef>
                <a:spcPts val="1000"/>
              </a:spcBef>
              <a:spcAft>
                <a:spcPts val="0"/>
              </a:spcAft>
              <a:buClr>
                <a:schemeClr val="dk1"/>
              </a:buClr>
              <a:buSzPts val="1800"/>
              <a:buNone/>
            </a:pPr>
            <a:endParaRPr sz="1800" b="1">
              <a:latin typeface="Palatino Linotype"/>
              <a:ea typeface="Palatino Linotype"/>
              <a:cs typeface="Palatino Linotype"/>
              <a:sym typeface="Palatino Linotype"/>
            </a:endParaRPr>
          </a:p>
          <a:p>
            <a:pPr marL="0" lvl="0" indent="0" algn="l" rtl="0">
              <a:lnSpc>
                <a:spcPct val="90000"/>
              </a:lnSpc>
              <a:spcBef>
                <a:spcPts val="1000"/>
              </a:spcBef>
              <a:spcAft>
                <a:spcPts val="0"/>
              </a:spcAft>
              <a:buClr>
                <a:schemeClr val="dk1"/>
              </a:buClr>
              <a:buSzPts val="1800"/>
              <a:buNone/>
            </a:pPr>
            <a:endParaRPr sz="1800" b="1">
              <a:latin typeface="Palatino Linotype"/>
              <a:ea typeface="Palatino Linotype"/>
              <a:cs typeface="Palatino Linotype"/>
              <a:sym typeface="Palatino Linotype"/>
            </a:endParaRPr>
          </a:p>
          <a:p>
            <a:pPr marL="0" lvl="0" indent="0" algn="l" rtl="0">
              <a:lnSpc>
                <a:spcPct val="90000"/>
              </a:lnSpc>
              <a:spcBef>
                <a:spcPts val="1000"/>
              </a:spcBef>
              <a:spcAft>
                <a:spcPts val="0"/>
              </a:spcAft>
              <a:buClr>
                <a:schemeClr val="dk1"/>
              </a:buClr>
              <a:buSzPts val="1800"/>
              <a:buNone/>
            </a:pPr>
            <a:r>
              <a:rPr lang="en-US" sz="1800" b="1">
                <a:latin typeface="Palatino Linotype"/>
                <a:ea typeface="Palatino Linotype"/>
                <a:cs typeface="Palatino Linotype"/>
                <a:sym typeface="Palatino Linotype"/>
              </a:rPr>
              <a:t>Markov decision process (MDP)</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In reinforcement learning, MDP is a mathematical framework for modeling decision-making of an agent in situations or environments where outcomes are partly random and partly under control. </a:t>
            </a:r>
            <a:endParaRPr/>
          </a:p>
          <a:p>
            <a:pPr marL="228600" lvl="0" indent="-228600" algn="l" rtl="0">
              <a:lnSpc>
                <a:spcPct val="90000"/>
              </a:lnSpc>
              <a:spcBef>
                <a:spcPts val="1000"/>
              </a:spcBef>
              <a:spcAft>
                <a:spcPts val="0"/>
              </a:spcAft>
              <a:buClr>
                <a:schemeClr val="dk1"/>
              </a:buClr>
              <a:buSzPts val="1800"/>
              <a:buChar char="•"/>
            </a:pPr>
            <a:r>
              <a:rPr lang="en-US" sz="1800">
                <a:latin typeface="Palatino Linotype"/>
                <a:ea typeface="Palatino Linotype"/>
                <a:cs typeface="Palatino Linotype"/>
                <a:sym typeface="Palatino Linotype"/>
              </a:rPr>
              <a:t>In this model, environment is modeled as a set of states and actions that can be performed by an agent to control the system's state. The objective is to control the system in such a way that the agent's total payoff is maximized</a:t>
            </a:r>
            <a:endParaRPr/>
          </a:p>
        </p:txBody>
      </p:sp>
      <p:sp>
        <p:nvSpPr>
          <p:cNvPr id="805" name="Google Shape;80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806" name="Google Shape;80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3200"/>
              <a:buFont typeface="Palatino Linotype"/>
              <a:buNone/>
            </a:pPr>
            <a:r>
              <a:rPr lang="en-US" sz="3200" b="1">
                <a:solidFill>
                  <a:srgbClr val="000000"/>
                </a:solidFill>
                <a:latin typeface="Palatino Linotype"/>
                <a:ea typeface="Palatino Linotype"/>
                <a:cs typeface="Palatino Linotype"/>
                <a:sym typeface="Palatino Linotype"/>
              </a:rPr>
              <a:t>Machine learning model overview</a:t>
            </a:r>
            <a:endParaRPr sz="6600" b="1"/>
          </a:p>
        </p:txBody>
      </p:sp>
      <p:sp>
        <p:nvSpPr>
          <p:cNvPr id="812" name="Google Shape;812;p8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1800" b="1">
                <a:latin typeface="Palatino Linotype"/>
                <a:ea typeface="Palatino Linotype"/>
                <a:cs typeface="Palatino Linotype"/>
                <a:sym typeface="Palatino Linotype"/>
              </a:rPr>
              <a:t>Monte Carlo method</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Monte Carlo methods do not require complete knowledge of the environment, in contrast with MDP.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Monte Carlo methods require only experience, which is obtained by sample sequences of states, actions, and rewards from actual or simulated interaction with the environment.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Monte Carlo methods explore the space until the final outcome of a chosen sample sequences and update estimates accordingly</a:t>
            </a:r>
            <a:endParaRPr/>
          </a:p>
          <a:p>
            <a:pPr marL="0" lvl="0" indent="0" algn="l" rtl="0">
              <a:lnSpc>
                <a:spcPct val="90000"/>
              </a:lnSpc>
              <a:spcBef>
                <a:spcPts val="1000"/>
              </a:spcBef>
              <a:spcAft>
                <a:spcPts val="0"/>
              </a:spcAft>
              <a:buClr>
                <a:schemeClr val="dk1"/>
              </a:buClr>
              <a:buSzPct val="100000"/>
              <a:buNone/>
            </a:pPr>
            <a:r>
              <a:rPr lang="en-US" sz="1800" b="1">
                <a:latin typeface="Palatino Linotype"/>
                <a:ea typeface="Palatino Linotype"/>
                <a:cs typeface="Palatino Linotype"/>
                <a:sym typeface="Palatino Linotype"/>
              </a:rPr>
              <a:t>Temporal difference learning</a:t>
            </a:r>
            <a:r>
              <a:rPr lang="en-US" sz="1800">
                <a:latin typeface="Palatino Linotype"/>
                <a:ea typeface="Palatino Linotype"/>
                <a:cs typeface="Palatino Linotype"/>
                <a:sym typeface="Palatino Linotype"/>
              </a:rPr>
              <a:t>: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Temporal difference is a combination of both Monte Carlo and dynamic programming ideas.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Similar to Monte Carlo, temporal difference methods can learn directly from raw experience without a model of the environment's dynamics.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Like dynamic programming, temporal difference methods update estimates based in part on other learned estimates, without waiting for a final outcome. </a:t>
            </a:r>
            <a:endParaRPr/>
          </a:p>
          <a:p>
            <a:pPr marL="228600" lvl="0" indent="-228600" algn="l" rtl="0">
              <a:lnSpc>
                <a:spcPct val="90000"/>
              </a:lnSpc>
              <a:spcBef>
                <a:spcPts val="1000"/>
              </a:spcBef>
              <a:spcAft>
                <a:spcPts val="0"/>
              </a:spcAft>
              <a:buClr>
                <a:schemeClr val="dk1"/>
              </a:buClr>
              <a:buSzPct val="100000"/>
              <a:buChar char="•"/>
            </a:pPr>
            <a:r>
              <a:rPr lang="en-US" sz="1800">
                <a:latin typeface="Palatino Linotype"/>
                <a:ea typeface="Palatino Linotype"/>
                <a:cs typeface="Palatino Linotype"/>
                <a:sym typeface="Palatino Linotype"/>
              </a:rPr>
              <a:t>Temporal difference is the best of both worlds and is most commonly used in games such as AlphaGo and so on</a:t>
            </a:r>
            <a:endParaRPr/>
          </a:p>
        </p:txBody>
      </p:sp>
      <p:sp>
        <p:nvSpPr>
          <p:cNvPr id="813" name="Google Shape;813;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814" name="Google Shape;814;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84</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Reinforcement Learning</a:t>
            </a:r>
            <a:endParaRPr/>
          </a:p>
        </p:txBody>
      </p:sp>
      <p:sp>
        <p:nvSpPr>
          <p:cNvPr id="156" name="Google Shape;156;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This allows the machine or agent to learn its behavior based on feedback from the environment. </a:t>
            </a:r>
            <a:endParaRPr/>
          </a:p>
          <a:p>
            <a:pPr marL="228600" lvl="0" indent="-228600" algn="l" rtl="0">
              <a:lnSpc>
                <a:spcPct val="90000"/>
              </a:lnSpc>
              <a:spcBef>
                <a:spcPts val="1000"/>
              </a:spcBef>
              <a:spcAft>
                <a:spcPts val="0"/>
              </a:spcAft>
              <a:buClr>
                <a:schemeClr val="dk1"/>
              </a:buClr>
              <a:buSzPts val="2800"/>
              <a:buChar char="•"/>
            </a:pPr>
            <a:r>
              <a:rPr lang="en-US"/>
              <a:t>In reinforcement learning, the agent takes a series of decisive actions without supervision and, in the end, a reward will be given, either +1 or -1. </a:t>
            </a:r>
            <a:endParaRPr/>
          </a:p>
          <a:p>
            <a:pPr marL="228600" lvl="0" indent="-228600" algn="l" rtl="0">
              <a:lnSpc>
                <a:spcPct val="90000"/>
              </a:lnSpc>
              <a:spcBef>
                <a:spcPts val="1000"/>
              </a:spcBef>
              <a:spcAft>
                <a:spcPts val="0"/>
              </a:spcAft>
              <a:buClr>
                <a:schemeClr val="dk1"/>
              </a:buClr>
              <a:buSzPts val="2800"/>
              <a:buChar char="•"/>
            </a:pPr>
            <a:r>
              <a:rPr lang="en-US"/>
              <a:t>Based on the final payoff/reward, the agent reevaluates its paths. </a:t>
            </a:r>
            <a:endParaRPr/>
          </a:p>
          <a:p>
            <a:pPr marL="228600" lvl="0" indent="-228600" algn="l" rtl="0">
              <a:lnSpc>
                <a:spcPct val="90000"/>
              </a:lnSpc>
              <a:spcBef>
                <a:spcPts val="1000"/>
              </a:spcBef>
              <a:spcAft>
                <a:spcPts val="0"/>
              </a:spcAft>
              <a:buClr>
                <a:schemeClr val="dk1"/>
              </a:buClr>
              <a:buSzPts val="2800"/>
              <a:buChar char="•"/>
            </a:pPr>
            <a:r>
              <a:rPr lang="en-US"/>
              <a:t>Reinforcement learning problems are closer to the artificial intelligence methodology rather than frequently used machine learning algorithms.</a:t>
            </a:r>
            <a:endParaRPr/>
          </a:p>
        </p:txBody>
      </p:sp>
      <p:sp>
        <p:nvSpPr>
          <p:cNvPr id="157" name="Google Shape;15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Dr.S.Veena, Associate Professor, SRMIST</a:t>
            </a:r>
            <a:endParaRPr/>
          </a:p>
        </p:txBody>
      </p:sp>
      <p:sp>
        <p:nvSpPr>
          <p:cNvPr id="158" name="Google Shape;15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5232</Words>
  <Application>Microsoft Office PowerPoint</Application>
  <PresentationFormat>Widescreen</PresentationFormat>
  <Paragraphs>497</Paragraphs>
  <Slides>84</Slides>
  <Notes>84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Droid Sans Mono</vt:lpstr>
      <vt:lpstr>Times New Roman</vt:lpstr>
      <vt:lpstr>Courier New</vt:lpstr>
      <vt:lpstr>Calibri</vt:lpstr>
      <vt:lpstr>Arial</vt:lpstr>
      <vt:lpstr>Avenir</vt:lpstr>
      <vt:lpstr>Palatino Linotype</vt:lpstr>
      <vt:lpstr>Office Theme</vt:lpstr>
      <vt:lpstr>Statistical Machine Learning</vt:lpstr>
      <vt:lpstr>Introduction</vt:lpstr>
      <vt:lpstr>Statistical terminology for  model building  and validation </vt:lpstr>
      <vt:lpstr>Machine learning </vt:lpstr>
      <vt:lpstr>Machine learning </vt:lpstr>
      <vt:lpstr>Machine learning </vt:lpstr>
      <vt:lpstr>Supervised learning:</vt:lpstr>
      <vt:lpstr>Unsupervised Learning</vt:lpstr>
      <vt:lpstr>Reinforcement Learning</vt:lpstr>
      <vt:lpstr>Major differences between statistical modeling and machine learning </vt:lpstr>
      <vt:lpstr>Major differences between statistical modeling and machine learning </vt:lpstr>
      <vt:lpstr>Steps in machine learning model development and deployment </vt:lpstr>
      <vt:lpstr>Steps in machine learning model development and deployment </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Statistical fundamentals and terminology for  model building and validation</vt:lpstr>
      <vt:lpstr>Bias versus variance trade-off </vt:lpstr>
      <vt:lpstr>Bias versus variance trade-off </vt:lpstr>
      <vt:lpstr>Bias versus variance trade-off </vt:lpstr>
      <vt:lpstr>PowerPoint Presentation</vt:lpstr>
      <vt:lpstr>Train and test data </vt:lpstr>
      <vt:lpstr>Train and test data </vt:lpstr>
      <vt:lpstr>Linear regression versus gradient descent </vt:lpstr>
      <vt:lpstr>Linear regression versus gradient descent </vt:lpstr>
      <vt:lpstr>Linear regression</vt:lpstr>
      <vt:lpstr>Linear regression</vt:lpstr>
      <vt:lpstr>Linear regression versus gradient descent </vt:lpstr>
      <vt:lpstr>Linear regression versus gradient descent </vt:lpstr>
      <vt:lpstr>Linear regression versus gradient descent </vt:lpstr>
      <vt:lpstr>PowerPoint Presentation</vt:lpstr>
      <vt:lpstr>Linear regression versus gradient descent </vt:lpstr>
      <vt:lpstr>PowerPoint Presentation</vt:lpstr>
      <vt:lpstr>Machine learning losses </vt:lpstr>
      <vt:lpstr>Types of Losses</vt:lpstr>
      <vt:lpstr>PowerPoint Presentation</vt:lpstr>
      <vt:lpstr>Machine learning losses </vt:lpstr>
      <vt:lpstr>When to stop tuning machine learning models</vt:lpstr>
      <vt:lpstr>When to stop tuning machine learning models </vt:lpstr>
      <vt:lpstr>Train, validation, and test data</vt:lpstr>
      <vt:lpstr>Train, validation, and test data</vt:lpstr>
      <vt:lpstr>Train, validation, and test data</vt:lpstr>
      <vt:lpstr>Train, validation, and test data</vt:lpstr>
      <vt:lpstr>Cross-validation</vt:lpstr>
      <vt:lpstr>Cross-validation</vt:lpstr>
      <vt:lpstr>Grid search</vt:lpstr>
      <vt:lpstr>Grid search</vt:lpstr>
      <vt:lpstr>Grid search</vt:lpstr>
      <vt:lpstr>Grid search</vt:lpstr>
      <vt:lpstr>Grid search</vt:lpstr>
      <vt:lpstr>Grid search</vt:lpstr>
      <vt:lpstr>Machine learning model overview</vt:lpstr>
      <vt:lpstr>Machine learning model overview</vt:lpstr>
      <vt:lpstr>Machine learning model overview</vt:lpstr>
      <vt:lpstr>Machine learning model overview</vt:lpstr>
      <vt:lpstr>Machine learning model overview</vt:lpstr>
      <vt:lpstr>Machine learning model overview</vt:lpstr>
      <vt:lpstr>Machine learning model overview</vt:lpstr>
      <vt:lpstr>Machine learning model overview</vt:lpstr>
      <vt:lpstr>Machine learning model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Machine Learning</dc:title>
  <dc:creator>BDA-A-SEC</dc:creator>
  <cp:lastModifiedBy>DIVYAN VIVIAN</cp:lastModifiedBy>
  <cp:revision>1</cp:revision>
  <dcterms:created xsi:type="dcterms:W3CDTF">2022-01-03T05:00:18Z</dcterms:created>
  <dcterms:modified xsi:type="dcterms:W3CDTF">2023-01-20T08:15:18Z</dcterms:modified>
</cp:coreProperties>
</file>